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1736202" w14:textId="5ACEC1D3" w:rsidR="007671F0" w:rsidRDefault="00B658E4" w:rsidP="0014757C">
      <w:pPr>
        <w:pStyle w:val="Chapter1Body"/>
        <w:numPr>
          <w:ilvl w:val="0"/>
          <w:numId w:val="0"/>
        </w:numPr>
        <w:rPr>
          <w:rFonts w:ascii="Calibri" w:hAnsi="Calibri" w:cs="Calibri"/>
          <w:b/>
          <w:bCs/>
          <w:sz w:val="28"/>
          <w:szCs w:val="28"/>
          <w:lang w:val="en-US"/>
        </w:rPr>
      </w:pPr>
      <w:r>
        <w:rPr>
          <w:rFonts w:ascii="COOPERHEWITT-MEDIUMITALIC" w:hAnsi="COOPERHEWITT-MEDIUMITALIC" w:cstheme="majorHAnsi"/>
          <w:b/>
          <w:noProof/>
          <w:sz w:val="28"/>
          <w:szCs w:val="28"/>
        </w:rPr>
        <w:drawing>
          <wp:anchor distT="0" distB="0" distL="114300" distR="114300" simplePos="0" relativeHeight="251788288" behindDoc="0" locked="0" layoutInCell="1" allowOverlap="1" wp14:anchorId="5BC0F2BB" wp14:editId="3ADB5DF7">
            <wp:simplePos x="0" y="0"/>
            <wp:positionH relativeFrom="column">
              <wp:posOffset>-938953</wp:posOffset>
            </wp:positionH>
            <wp:positionV relativeFrom="paragraph">
              <wp:posOffset>-914400</wp:posOffset>
            </wp:positionV>
            <wp:extent cx="7571640" cy="10701867"/>
            <wp:effectExtent l="0" t="0" r="0" b="4445"/>
            <wp:wrapNone/>
            <wp:docPr id="15" name="Picture 15"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A picture containing graphical user interface&#10;&#10;Description automatically generated"/>
                    <pic:cNvPicPr/>
                  </pic:nvPicPr>
                  <pic:blipFill>
                    <a:blip r:embed="rId12"/>
                    <a:stretch>
                      <a:fillRect/>
                    </a:stretch>
                  </pic:blipFill>
                  <pic:spPr>
                    <a:xfrm>
                      <a:off x="0" y="0"/>
                      <a:ext cx="7571640" cy="10701867"/>
                    </a:xfrm>
                    <a:prstGeom prst="rect">
                      <a:avLst/>
                    </a:prstGeom>
                  </pic:spPr>
                </pic:pic>
              </a:graphicData>
            </a:graphic>
            <wp14:sizeRelH relativeFrom="page">
              <wp14:pctWidth>0</wp14:pctWidth>
            </wp14:sizeRelH>
            <wp14:sizeRelV relativeFrom="page">
              <wp14:pctHeight>0</wp14:pctHeight>
            </wp14:sizeRelV>
          </wp:anchor>
        </w:drawing>
      </w:r>
    </w:p>
    <w:p w14:paraId="0FC317DA" w14:textId="416BACBE" w:rsidR="00D67071" w:rsidRPr="00B65456" w:rsidRDefault="00B65456" w:rsidP="0014757C">
      <w:pPr>
        <w:pStyle w:val="Chapter1Body"/>
        <w:numPr>
          <w:ilvl w:val="0"/>
          <w:numId w:val="0"/>
        </w:numPr>
        <w:rPr>
          <w:rFonts w:ascii="COOPERHEWITT-MEDIUMITALIC" w:hAnsi="COOPERHEWITT-MEDIUMITALIC" w:cstheme="majorHAnsi"/>
          <w:b/>
          <w:sz w:val="28"/>
          <w:szCs w:val="28"/>
        </w:rPr>
      </w:pPr>
      <w:r>
        <w:rPr>
          <w:rFonts w:ascii="COOPERHEWITT-MEDIUMITALIC" w:hAnsi="COOPERHEWITT-MEDIUMITALIC" w:cstheme="majorHAnsi"/>
          <w:sz w:val="28"/>
          <w:szCs w:val="28"/>
        </w:rPr>
        <w:br w:type="page"/>
      </w:r>
    </w:p>
    <w:sdt>
      <w:sdtPr>
        <w:rPr>
          <w:rFonts w:ascii="COOPERHEWITT-BOOKITALIC" w:hAnsi="COOPERHEWITT-BOOKITALIC" w:cstheme="minorBidi"/>
          <w:b w:val="0"/>
          <w:sz w:val="20"/>
          <w:szCs w:val="20"/>
        </w:rPr>
        <w:id w:val="-247425191"/>
        <w:docPartObj>
          <w:docPartGallery w:val="Table of Contents"/>
          <w:docPartUnique/>
        </w:docPartObj>
      </w:sdtPr>
      <w:sdtEndPr>
        <w:rPr>
          <w:rFonts w:asciiTheme="majorHAnsi" w:hAnsiTheme="majorHAnsi" w:cs="Times New Roman"/>
          <w:b/>
          <w:bCs/>
          <w:noProof/>
          <w:sz w:val="24"/>
          <w:szCs w:val="24"/>
        </w:rPr>
      </w:sdtEndPr>
      <w:sdtContent>
        <w:p w14:paraId="3DD38361" w14:textId="0B3BBD0D" w:rsidR="00766B09" w:rsidRPr="000362C5" w:rsidRDefault="00766B09" w:rsidP="00836360">
          <w:pPr>
            <w:pStyle w:val="Heading1"/>
            <w:numPr>
              <w:ilvl w:val="0"/>
              <w:numId w:val="0"/>
            </w:numPr>
            <w:rPr>
              <w:sz w:val="24"/>
              <w:szCs w:val="24"/>
            </w:rPr>
          </w:pPr>
        </w:p>
        <w:p w14:paraId="1350F045" w14:textId="3CC2CEBE" w:rsidR="0098581E" w:rsidRDefault="00E112A1">
          <w:pPr>
            <w:pStyle w:val="TOC1"/>
            <w:rPr>
              <w:rFonts w:asciiTheme="minorHAnsi" w:eastAsiaTheme="minorEastAsia" w:hAnsiTheme="minorHAnsi" w:cstheme="minorBidi"/>
              <w:bCs w:val="0"/>
              <w:iCs w:val="0"/>
              <w:noProof/>
              <w:lang w:eastAsia="en-GB"/>
            </w:rPr>
          </w:pPr>
          <w:r>
            <w:rPr>
              <w:rFonts w:asciiTheme="minorHAnsi" w:hAnsiTheme="minorHAnsi"/>
              <w:bCs w:val="0"/>
              <w:iCs w:val="0"/>
            </w:rPr>
            <w:fldChar w:fldCharType="begin"/>
          </w:r>
          <w:r>
            <w:rPr>
              <w:rFonts w:asciiTheme="minorHAnsi" w:hAnsiTheme="minorHAnsi"/>
              <w:bCs w:val="0"/>
              <w:iCs w:val="0"/>
            </w:rPr>
            <w:instrText xml:space="preserve"> TOC \o "1-2" \h \z \t "Subtitle,2" </w:instrText>
          </w:r>
          <w:r>
            <w:rPr>
              <w:rFonts w:asciiTheme="minorHAnsi" w:hAnsiTheme="minorHAnsi"/>
              <w:bCs w:val="0"/>
              <w:iCs w:val="0"/>
            </w:rPr>
            <w:fldChar w:fldCharType="separate"/>
          </w:r>
          <w:hyperlink w:anchor="_Toc107316670" w:history="1">
            <w:r w:rsidR="0098581E" w:rsidRPr="00BF0A51">
              <w:rPr>
                <w:rStyle w:val="Hyperlink"/>
                <w:rFonts w:ascii="Calibri (Body)" w:hAnsi="Calibri (Body)"/>
                <w:noProof/>
              </w:rPr>
              <w:t>1.</w:t>
            </w:r>
            <w:r w:rsidR="0098581E">
              <w:rPr>
                <w:rFonts w:asciiTheme="minorHAnsi" w:eastAsiaTheme="minorEastAsia" w:hAnsiTheme="minorHAnsi" w:cstheme="minorBidi"/>
                <w:bCs w:val="0"/>
                <w:iCs w:val="0"/>
                <w:noProof/>
                <w:lang w:eastAsia="en-GB"/>
              </w:rPr>
              <w:tab/>
            </w:r>
            <w:r w:rsidR="0098581E" w:rsidRPr="00BF0A51">
              <w:rPr>
                <w:rStyle w:val="Hyperlink"/>
                <w:noProof/>
              </w:rPr>
              <w:t>Introduction</w:t>
            </w:r>
            <w:r w:rsidR="0098581E">
              <w:rPr>
                <w:noProof/>
                <w:webHidden/>
              </w:rPr>
              <w:tab/>
            </w:r>
            <w:r w:rsidR="0098581E">
              <w:rPr>
                <w:noProof/>
                <w:webHidden/>
              </w:rPr>
              <w:fldChar w:fldCharType="begin"/>
            </w:r>
            <w:r w:rsidR="0098581E">
              <w:rPr>
                <w:noProof/>
                <w:webHidden/>
              </w:rPr>
              <w:instrText xml:space="preserve"> PAGEREF _Toc107316670 \h </w:instrText>
            </w:r>
            <w:r w:rsidR="0098581E">
              <w:rPr>
                <w:noProof/>
                <w:webHidden/>
              </w:rPr>
            </w:r>
            <w:r w:rsidR="0098581E">
              <w:rPr>
                <w:noProof/>
                <w:webHidden/>
              </w:rPr>
              <w:fldChar w:fldCharType="separate"/>
            </w:r>
            <w:r w:rsidR="0098581E">
              <w:rPr>
                <w:noProof/>
                <w:webHidden/>
              </w:rPr>
              <w:t>1</w:t>
            </w:r>
            <w:r w:rsidR="0098581E">
              <w:rPr>
                <w:noProof/>
                <w:webHidden/>
              </w:rPr>
              <w:fldChar w:fldCharType="end"/>
            </w:r>
          </w:hyperlink>
        </w:p>
        <w:p w14:paraId="231E4389" w14:textId="3B595192" w:rsidR="0098581E" w:rsidRDefault="00000000">
          <w:pPr>
            <w:pStyle w:val="TOC1"/>
            <w:rPr>
              <w:rFonts w:asciiTheme="minorHAnsi" w:eastAsiaTheme="minorEastAsia" w:hAnsiTheme="minorHAnsi" w:cstheme="minorBidi"/>
              <w:bCs w:val="0"/>
              <w:iCs w:val="0"/>
              <w:noProof/>
              <w:lang w:eastAsia="en-GB"/>
            </w:rPr>
          </w:pPr>
          <w:hyperlink w:anchor="_Toc107316671" w:history="1">
            <w:r w:rsidR="0098581E" w:rsidRPr="00BF0A51">
              <w:rPr>
                <w:rStyle w:val="Hyperlink"/>
                <w:rFonts w:ascii="Calibri (Body)" w:hAnsi="Calibri (Body)"/>
                <w:noProof/>
              </w:rPr>
              <w:t>2.</w:t>
            </w:r>
            <w:r w:rsidR="0098581E">
              <w:rPr>
                <w:rFonts w:asciiTheme="minorHAnsi" w:eastAsiaTheme="minorEastAsia" w:hAnsiTheme="minorHAnsi" w:cstheme="minorBidi"/>
                <w:bCs w:val="0"/>
                <w:iCs w:val="0"/>
                <w:noProof/>
                <w:lang w:eastAsia="en-GB"/>
              </w:rPr>
              <w:tab/>
            </w:r>
            <w:r w:rsidR="0098581E" w:rsidRPr="00BF0A51">
              <w:rPr>
                <w:rStyle w:val="Hyperlink"/>
                <w:noProof/>
              </w:rPr>
              <w:t>Evaluation Methodology</w:t>
            </w:r>
            <w:r w:rsidR="0098581E">
              <w:rPr>
                <w:noProof/>
                <w:webHidden/>
              </w:rPr>
              <w:tab/>
            </w:r>
            <w:r w:rsidR="0098581E">
              <w:rPr>
                <w:noProof/>
                <w:webHidden/>
              </w:rPr>
              <w:fldChar w:fldCharType="begin"/>
            </w:r>
            <w:r w:rsidR="0098581E">
              <w:rPr>
                <w:noProof/>
                <w:webHidden/>
              </w:rPr>
              <w:instrText xml:space="preserve"> PAGEREF _Toc107316671 \h </w:instrText>
            </w:r>
            <w:r w:rsidR="0098581E">
              <w:rPr>
                <w:noProof/>
                <w:webHidden/>
              </w:rPr>
            </w:r>
            <w:r w:rsidR="0098581E">
              <w:rPr>
                <w:noProof/>
                <w:webHidden/>
              </w:rPr>
              <w:fldChar w:fldCharType="separate"/>
            </w:r>
            <w:r w:rsidR="0098581E">
              <w:rPr>
                <w:noProof/>
                <w:webHidden/>
              </w:rPr>
              <w:t>5</w:t>
            </w:r>
            <w:r w:rsidR="0098581E">
              <w:rPr>
                <w:noProof/>
                <w:webHidden/>
              </w:rPr>
              <w:fldChar w:fldCharType="end"/>
            </w:r>
          </w:hyperlink>
        </w:p>
        <w:p w14:paraId="5B11A8A6" w14:textId="3D81F22F" w:rsidR="0098581E" w:rsidRDefault="00000000">
          <w:pPr>
            <w:pStyle w:val="TOC1"/>
            <w:rPr>
              <w:rFonts w:asciiTheme="minorHAnsi" w:eastAsiaTheme="minorEastAsia" w:hAnsiTheme="minorHAnsi" w:cstheme="minorBidi"/>
              <w:bCs w:val="0"/>
              <w:iCs w:val="0"/>
              <w:noProof/>
              <w:lang w:eastAsia="en-GB"/>
            </w:rPr>
          </w:pPr>
          <w:hyperlink w:anchor="_Toc107316672" w:history="1">
            <w:r w:rsidR="0098581E" w:rsidRPr="00BF0A51">
              <w:rPr>
                <w:rStyle w:val="Hyperlink"/>
                <w:rFonts w:ascii="Calibri (Body)" w:hAnsi="Calibri (Body)"/>
                <w:noProof/>
              </w:rPr>
              <w:t>3.</w:t>
            </w:r>
            <w:r w:rsidR="0098581E">
              <w:rPr>
                <w:rFonts w:asciiTheme="minorHAnsi" w:eastAsiaTheme="minorEastAsia" w:hAnsiTheme="minorHAnsi" w:cstheme="minorBidi"/>
                <w:bCs w:val="0"/>
                <w:iCs w:val="0"/>
                <w:noProof/>
                <w:lang w:eastAsia="en-GB"/>
              </w:rPr>
              <w:tab/>
            </w:r>
            <w:r w:rsidR="0098581E" w:rsidRPr="00BF0A51">
              <w:rPr>
                <w:rStyle w:val="Hyperlink"/>
                <w:noProof/>
              </w:rPr>
              <w:t>Impact on young people</w:t>
            </w:r>
            <w:r w:rsidR="0098581E">
              <w:rPr>
                <w:noProof/>
                <w:webHidden/>
              </w:rPr>
              <w:tab/>
            </w:r>
            <w:r w:rsidR="0098581E">
              <w:rPr>
                <w:noProof/>
                <w:webHidden/>
              </w:rPr>
              <w:fldChar w:fldCharType="begin"/>
            </w:r>
            <w:r w:rsidR="0098581E">
              <w:rPr>
                <w:noProof/>
                <w:webHidden/>
              </w:rPr>
              <w:instrText xml:space="preserve"> PAGEREF _Toc107316672 \h </w:instrText>
            </w:r>
            <w:r w:rsidR="0098581E">
              <w:rPr>
                <w:noProof/>
                <w:webHidden/>
              </w:rPr>
            </w:r>
            <w:r w:rsidR="0098581E">
              <w:rPr>
                <w:noProof/>
                <w:webHidden/>
              </w:rPr>
              <w:fldChar w:fldCharType="separate"/>
            </w:r>
            <w:r w:rsidR="0098581E">
              <w:rPr>
                <w:noProof/>
                <w:webHidden/>
              </w:rPr>
              <w:t>7</w:t>
            </w:r>
            <w:r w:rsidR="0098581E">
              <w:rPr>
                <w:noProof/>
                <w:webHidden/>
              </w:rPr>
              <w:fldChar w:fldCharType="end"/>
            </w:r>
          </w:hyperlink>
        </w:p>
        <w:p w14:paraId="4F7FC5E4" w14:textId="65377D2A" w:rsidR="0098581E" w:rsidRDefault="00000000">
          <w:pPr>
            <w:pStyle w:val="TOC1"/>
            <w:rPr>
              <w:rFonts w:asciiTheme="minorHAnsi" w:eastAsiaTheme="minorEastAsia" w:hAnsiTheme="minorHAnsi" w:cstheme="minorBidi"/>
              <w:bCs w:val="0"/>
              <w:iCs w:val="0"/>
              <w:noProof/>
              <w:lang w:eastAsia="en-GB"/>
            </w:rPr>
          </w:pPr>
          <w:hyperlink w:anchor="_Toc107316673" w:history="1">
            <w:r w:rsidR="0098581E" w:rsidRPr="00BF0A51">
              <w:rPr>
                <w:rStyle w:val="Hyperlink"/>
                <w:rFonts w:ascii="Calibri (Body)" w:hAnsi="Calibri (Body)"/>
                <w:noProof/>
              </w:rPr>
              <w:t>4.</w:t>
            </w:r>
            <w:r w:rsidR="0098581E">
              <w:rPr>
                <w:rFonts w:asciiTheme="minorHAnsi" w:eastAsiaTheme="minorEastAsia" w:hAnsiTheme="minorHAnsi" w:cstheme="minorBidi"/>
                <w:bCs w:val="0"/>
                <w:iCs w:val="0"/>
                <w:noProof/>
                <w:lang w:eastAsia="en-GB"/>
              </w:rPr>
              <w:tab/>
            </w:r>
            <w:r w:rsidR="0098581E" w:rsidRPr="00BF0A51">
              <w:rPr>
                <w:rStyle w:val="Hyperlink"/>
                <w:noProof/>
              </w:rPr>
              <w:t>Project development – Year 1 to Year 2 analysis</w:t>
            </w:r>
            <w:r w:rsidR="0098581E">
              <w:rPr>
                <w:noProof/>
                <w:webHidden/>
              </w:rPr>
              <w:tab/>
            </w:r>
            <w:r w:rsidR="0098581E">
              <w:rPr>
                <w:noProof/>
                <w:webHidden/>
              </w:rPr>
              <w:fldChar w:fldCharType="begin"/>
            </w:r>
            <w:r w:rsidR="0098581E">
              <w:rPr>
                <w:noProof/>
                <w:webHidden/>
              </w:rPr>
              <w:instrText xml:space="preserve"> PAGEREF _Toc107316673 \h </w:instrText>
            </w:r>
            <w:r w:rsidR="0098581E">
              <w:rPr>
                <w:noProof/>
                <w:webHidden/>
              </w:rPr>
            </w:r>
            <w:r w:rsidR="0098581E">
              <w:rPr>
                <w:noProof/>
                <w:webHidden/>
              </w:rPr>
              <w:fldChar w:fldCharType="separate"/>
            </w:r>
            <w:r w:rsidR="0098581E">
              <w:rPr>
                <w:noProof/>
                <w:webHidden/>
              </w:rPr>
              <w:t>21</w:t>
            </w:r>
            <w:r w:rsidR="0098581E">
              <w:rPr>
                <w:noProof/>
                <w:webHidden/>
              </w:rPr>
              <w:fldChar w:fldCharType="end"/>
            </w:r>
          </w:hyperlink>
        </w:p>
        <w:p w14:paraId="73D790A5" w14:textId="51F34DAC" w:rsidR="0098581E" w:rsidRDefault="00000000">
          <w:pPr>
            <w:pStyle w:val="TOC1"/>
            <w:rPr>
              <w:rFonts w:asciiTheme="minorHAnsi" w:eastAsiaTheme="minorEastAsia" w:hAnsiTheme="minorHAnsi" w:cstheme="minorBidi"/>
              <w:bCs w:val="0"/>
              <w:iCs w:val="0"/>
              <w:noProof/>
              <w:lang w:eastAsia="en-GB"/>
            </w:rPr>
          </w:pPr>
          <w:hyperlink w:anchor="_Toc107316674" w:history="1">
            <w:r w:rsidR="0098581E" w:rsidRPr="00BF0A51">
              <w:rPr>
                <w:rStyle w:val="Hyperlink"/>
                <w:rFonts w:ascii="Calibri (Body)" w:hAnsi="Calibri (Body)"/>
                <w:noProof/>
              </w:rPr>
              <w:t>5.</w:t>
            </w:r>
            <w:r w:rsidR="0098581E">
              <w:rPr>
                <w:rFonts w:asciiTheme="minorHAnsi" w:eastAsiaTheme="minorEastAsia" w:hAnsiTheme="minorHAnsi" w:cstheme="minorBidi"/>
                <w:bCs w:val="0"/>
                <w:iCs w:val="0"/>
                <w:noProof/>
                <w:lang w:eastAsia="en-GB"/>
              </w:rPr>
              <w:tab/>
            </w:r>
            <w:r w:rsidR="0098581E" w:rsidRPr="00BF0A51">
              <w:rPr>
                <w:rStyle w:val="Hyperlink"/>
                <w:noProof/>
              </w:rPr>
              <w:t>Conclusions and looking ahead</w:t>
            </w:r>
            <w:r w:rsidR="0098581E">
              <w:rPr>
                <w:noProof/>
                <w:webHidden/>
              </w:rPr>
              <w:tab/>
            </w:r>
            <w:r w:rsidR="0098581E">
              <w:rPr>
                <w:noProof/>
                <w:webHidden/>
              </w:rPr>
              <w:fldChar w:fldCharType="begin"/>
            </w:r>
            <w:r w:rsidR="0098581E">
              <w:rPr>
                <w:noProof/>
                <w:webHidden/>
              </w:rPr>
              <w:instrText xml:space="preserve"> PAGEREF _Toc107316674 \h </w:instrText>
            </w:r>
            <w:r w:rsidR="0098581E">
              <w:rPr>
                <w:noProof/>
                <w:webHidden/>
              </w:rPr>
            </w:r>
            <w:r w:rsidR="0098581E">
              <w:rPr>
                <w:noProof/>
                <w:webHidden/>
              </w:rPr>
              <w:fldChar w:fldCharType="separate"/>
            </w:r>
            <w:r w:rsidR="0098581E">
              <w:rPr>
                <w:noProof/>
                <w:webHidden/>
              </w:rPr>
              <w:t>22</w:t>
            </w:r>
            <w:r w:rsidR="0098581E">
              <w:rPr>
                <w:noProof/>
                <w:webHidden/>
              </w:rPr>
              <w:fldChar w:fldCharType="end"/>
            </w:r>
          </w:hyperlink>
        </w:p>
        <w:p w14:paraId="601E22A3" w14:textId="2FD4FB76" w:rsidR="00FD5425" w:rsidRDefault="00E112A1" w:rsidP="00836360">
          <w:pPr>
            <w:rPr>
              <w:rFonts w:asciiTheme="minorHAnsi" w:hAnsiTheme="minorHAnsi"/>
              <w:iCs/>
              <w:sz w:val="28"/>
              <w:szCs w:val="22"/>
            </w:rPr>
          </w:pPr>
          <w:r>
            <w:rPr>
              <w:rFonts w:asciiTheme="minorHAnsi" w:hAnsiTheme="minorHAnsi"/>
              <w:bCs/>
              <w:iCs/>
            </w:rPr>
            <w:fldChar w:fldCharType="end"/>
          </w:r>
        </w:p>
        <w:p w14:paraId="7F23B402" w14:textId="2D23B3AE" w:rsidR="00FD5425" w:rsidRDefault="00FD5425" w:rsidP="00836360">
          <w:pPr>
            <w:rPr>
              <w:rFonts w:asciiTheme="minorHAnsi" w:hAnsiTheme="minorHAnsi"/>
              <w:iCs/>
              <w:sz w:val="28"/>
              <w:szCs w:val="22"/>
            </w:rPr>
          </w:pPr>
        </w:p>
        <w:p w14:paraId="17BDA70B" w14:textId="4BD08D2C" w:rsidR="00FD5425" w:rsidRDefault="00000000" w:rsidP="00836360">
          <w:pPr>
            <w:rPr>
              <w:rFonts w:asciiTheme="minorHAnsi" w:hAnsiTheme="minorHAnsi"/>
              <w:iCs/>
              <w:sz w:val="28"/>
              <w:szCs w:val="22"/>
            </w:rPr>
          </w:pPr>
        </w:p>
      </w:sdtContent>
    </w:sdt>
    <w:p w14:paraId="270E9F40" w14:textId="77777777" w:rsidR="0057326C" w:rsidRDefault="0057326C">
      <w:pPr>
        <w:rPr>
          <w:rFonts w:cstheme="majorHAnsi"/>
          <w:sz w:val="28"/>
          <w:szCs w:val="28"/>
        </w:rPr>
        <w:sectPr w:rsidR="0057326C" w:rsidSect="0050716A">
          <w:headerReference w:type="default" r:id="rId13"/>
          <w:footerReference w:type="even" r:id="rId14"/>
          <w:footerReference w:type="default" r:id="rId15"/>
          <w:headerReference w:type="first" r:id="rId16"/>
          <w:footerReference w:type="first" r:id="rId17"/>
          <w:type w:val="continuous"/>
          <w:pgSz w:w="11900" w:h="16840"/>
          <w:pgMar w:top="1440" w:right="1440" w:bottom="1440" w:left="1440" w:header="380" w:footer="703" w:gutter="0"/>
          <w:pgNumType w:start="1"/>
          <w:cols w:space="708"/>
          <w:titlePg/>
          <w:docGrid w:linePitch="360"/>
        </w:sectPr>
      </w:pPr>
    </w:p>
    <w:p w14:paraId="13DF4679" w14:textId="0460C743" w:rsidR="006C6481" w:rsidRDefault="008E100C" w:rsidP="0057326C">
      <w:pPr>
        <w:pStyle w:val="1ChapterTitle"/>
      </w:pPr>
      <w:bookmarkStart w:id="0" w:name="_Toc107316670"/>
      <w:r>
        <w:lastRenderedPageBreak/>
        <w:t>Introduction</w:t>
      </w:r>
      <w:bookmarkEnd w:id="0"/>
    </w:p>
    <w:p w14:paraId="603848F9" w14:textId="53923F8D" w:rsidR="008F1DEC" w:rsidRDefault="008F1DEC" w:rsidP="00B02BB5">
      <w:pPr>
        <w:pStyle w:val="2Subheadinginline"/>
      </w:pPr>
      <w:r>
        <w:t>Passport Cashback</w:t>
      </w:r>
    </w:p>
    <w:p w14:paraId="6EA67EF1" w14:textId="77777777" w:rsidR="00673C83" w:rsidRDefault="00673C83" w:rsidP="00673C83">
      <w:pPr>
        <w:pStyle w:val="Chapter1Body"/>
      </w:pPr>
      <w:r w:rsidRPr="00174B3E">
        <w:t>CashBack for Communities</w:t>
      </w:r>
      <w:r w:rsidRPr="00174B3E" w:rsidDel="000C136D">
        <w:t xml:space="preserve"> </w:t>
      </w:r>
      <w:r>
        <w:t xml:space="preserve">is a </w:t>
      </w:r>
      <w:r w:rsidRPr="00174B3E">
        <w:t>£19m national programme</w:t>
      </w:r>
      <w:r>
        <w:t xml:space="preserve"> which funds a range of positive activities for young people between the ages of 10-24. The</w:t>
      </w:r>
      <w:r w:rsidRPr="00174B3E">
        <w:t xml:space="preserve"> </w:t>
      </w:r>
      <w:r>
        <w:t xml:space="preserve">Scottish Government funding uses </w:t>
      </w:r>
      <w:r w:rsidRPr="00174B3E">
        <w:t xml:space="preserve">money seized from criminals </w:t>
      </w:r>
      <w:r>
        <w:t>to</w:t>
      </w:r>
      <w:r w:rsidRPr="00174B3E">
        <w:t xml:space="preserve"> invest</w:t>
      </w:r>
      <w:r>
        <w:t xml:space="preserve"> </w:t>
      </w:r>
      <w:r w:rsidRPr="00174B3E">
        <w:t xml:space="preserve">in projects for young people who face </w:t>
      </w:r>
      <w:r>
        <w:t>disadvantages</w:t>
      </w:r>
      <w:r w:rsidRPr="00174B3E">
        <w:t>. CashBack for Communities</w:t>
      </w:r>
      <w:r w:rsidRPr="00174B3E" w:rsidDel="000C136D">
        <w:t xml:space="preserve"> </w:t>
      </w:r>
      <w:r>
        <w:t xml:space="preserve">began in 2008 and is now in Phase 5 (from 1 April 2020 to 31 March 2023). </w:t>
      </w:r>
    </w:p>
    <w:p w14:paraId="02B79FA5" w14:textId="44567895" w:rsidR="008F1DEC" w:rsidRDefault="00673C83" w:rsidP="008F1DEC">
      <w:pPr>
        <w:pStyle w:val="Chapter1Body"/>
      </w:pPr>
      <w:r>
        <w:t xml:space="preserve">In </w:t>
      </w:r>
      <w:r w:rsidR="000E0ED5">
        <w:t xml:space="preserve">Phase 5, </w:t>
      </w:r>
      <w:r w:rsidR="00A07948">
        <w:t>Access to Industry</w:t>
      </w:r>
      <w:r w:rsidR="000E0ED5">
        <w:t xml:space="preserve"> was awarded </w:t>
      </w:r>
      <w:r w:rsidR="000E0ED5" w:rsidRPr="004D4698">
        <w:t>£500</w:t>
      </w:r>
      <w:r w:rsidR="004D4698" w:rsidRPr="004D4698">
        <w:t>,0</w:t>
      </w:r>
      <w:r w:rsidR="004D4698">
        <w:t xml:space="preserve">00 </w:t>
      </w:r>
      <w:r w:rsidR="000E0ED5">
        <w:t xml:space="preserve">for </w:t>
      </w:r>
      <w:r w:rsidR="00A07948">
        <w:rPr>
          <w:lang w:eastAsia="en-GB"/>
        </w:rPr>
        <w:t xml:space="preserve">Passport CashBack, to </w:t>
      </w:r>
      <w:r w:rsidR="00A07948" w:rsidRPr="009A17A4">
        <w:rPr>
          <w:lang w:eastAsia="en-GB"/>
        </w:rPr>
        <w:t xml:space="preserve">provide training and employability support to young people </w:t>
      </w:r>
      <w:r w:rsidR="00A07948">
        <w:t xml:space="preserve">aged 16 </w:t>
      </w:r>
      <w:r w:rsidR="00D92407">
        <w:t>up to 2</w:t>
      </w:r>
      <w:r w:rsidR="00F33DCC">
        <w:t>3</w:t>
      </w:r>
      <w:r w:rsidR="00F33DCC">
        <w:rPr>
          <w:rStyle w:val="FootnoteReference"/>
        </w:rPr>
        <w:footnoteReference w:id="2"/>
      </w:r>
      <w:r w:rsidR="00A07948">
        <w:t xml:space="preserve"> in HMP </w:t>
      </w:r>
      <w:r w:rsidR="00F33DCC">
        <w:t xml:space="preserve">&amp; </w:t>
      </w:r>
      <w:r w:rsidR="00A07948">
        <w:t>YOI Polmont</w:t>
      </w:r>
      <w:r w:rsidR="008F1DEC">
        <w:t xml:space="preserve">. </w:t>
      </w:r>
      <w:r w:rsidR="008F1DEC">
        <w:rPr>
          <w:lang w:eastAsia="en-GB"/>
        </w:rPr>
        <w:t xml:space="preserve">Passport CashBack aims to </w:t>
      </w:r>
      <w:r w:rsidR="00A07948">
        <w:t xml:space="preserve">increase their employability skills </w:t>
      </w:r>
      <w:r w:rsidR="008F1DEC">
        <w:t>before</w:t>
      </w:r>
      <w:r w:rsidR="00A07948">
        <w:t xml:space="preserve"> liberation and continues to support them after that point. </w:t>
      </w:r>
    </w:p>
    <w:p w14:paraId="7F331EA9" w14:textId="32B0CE6B" w:rsidR="00A07948" w:rsidRDefault="00A07948" w:rsidP="008F1DEC">
      <w:pPr>
        <w:pStyle w:val="Chapter1Body"/>
      </w:pPr>
      <w:r>
        <w:t xml:space="preserve">The project </w:t>
      </w:r>
      <w:r w:rsidR="00721EC9">
        <w:t>views all</w:t>
      </w:r>
      <w:r>
        <w:t xml:space="preserve"> young people in Polmont </w:t>
      </w:r>
      <w:r w:rsidR="00721EC9">
        <w:t xml:space="preserve">as </w:t>
      </w:r>
      <w:r>
        <w:t>hav</w:t>
      </w:r>
      <w:r w:rsidR="00721EC9">
        <w:t>ing</w:t>
      </w:r>
      <w:r>
        <w:t xml:space="preserve"> the potential to build skills towards employment, regardless of </w:t>
      </w:r>
      <w:r w:rsidR="00E305FF">
        <w:t xml:space="preserve">the </w:t>
      </w:r>
      <w:r>
        <w:t>length</w:t>
      </w:r>
      <w:r w:rsidR="00E305FF">
        <w:t xml:space="preserve"> or type</w:t>
      </w:r>
      <w:r>
        <w:t xml:space="preserve"> of sentence</w:t>
      </w:r>
      <w:r w:rsidRPr="009A17A4">
        <w:t xml:space="preserve">, </w:t>
      </w:r>
      <w:proofErr w:type="gramStart"/>
      <w:r w:rsidRPr="009A17A4">
        <w:t>gender</w:t>
      </w:r>
      <w:proofErr w:type="gramEnd"/>
      <w:r w:rsidRPr="009A17A4">
        <w:t xml:space="preserve"> and locality.</w:t>
      </w:r>
      <w:r>
        <w:rPr>
          <w:rFonts w:ascii="OpenSans" w:hAnsi="OpenSans"/>
        </w:rPr>
        <w:t xml:space="preserve"> </w:t>
      </w:r>
      <w:r>
        <w:t xml:space="preserve">Connections are </w:t>
      </w:r>
      <w:r w:rsidR="00443C35">
        <w:t>made</w:t>
      </w:r>
      <w:r>
        <w:t xml:space="preserve"> with young people while they are </w:t>
      </w:r>
      <w:r w:rsidR="00F33DCC">
        <w:t xml:space="preserve">in HMP &amp; </w:t>
      </w:r>
      <w:r>
        <w:t xml:space="preserve">YOI Polmont, with contact maintained throughout their sentence. Caseworkers develop an Action Plan with each young person reflecting their interests and </w:t>
      </w:r>
      <w:r w:rsidR="0035715D">
        <w:t>skills</w:t>
      </w:r>
      <w:r>
        <w:t xml:space="preserve"> and encourage young people to engage with other activities and services </w:t>
      </w:r>
      <w:r w:rsidR="0035715D">
        <w:t>to access</w:t>
      </w:r>
      <w:r>
        <w:t xml:space="preserve"> the </w:t>
      </w:r>
      <w:r w:rsidR="00443C35">
        <w:t>most comprehensive</w:t>
      </w:r>
      <w:r>
        <w:t xml:space="preserve"> support before liberation. </w:t>
      </w:r>
    </w:p>
    <w:p w14:paraId="0FCCAE5F" w14:textId="0EE4412F" w:rsidR="00A07948" w:rsidRDefault="00A07948" w:rsidP="00A07948">
      <w:pPr>
        <w:pStyle w:val="Chapter1Body"/>
      </w:pPr>
      <w:r>
        <w:t xml:space="preserve">On liberation, through the continued contact </w:t>
      </w:r>
      <w:r w:rsidR="0035715D">
        <w:t>with a</w:t>
      </w:r>
      <w:r>
        <w:t xml:space="preserve"> caseworker, Passport </w:t>
      </w:r>
      <w:proofErr w:type="spellStart"/>
      <w:r>
        <w:t>Cash</w:t>
      </w:r>
      <w:r w:rsidR="0000366F">
        <w:t>B</w:t>
      </w:r>
      <w:r>
        <w:t>ack</w:t>
      </w:r>
      <w:proofErr w:type="spellEnd"/>
      <w:r>
        <w:t xml:space="preserve"> provides further support to young people, offering opportunities </w:t>
      </w:r>
      <w:r w:rsidR="0035715D">
        <w:t xml:space="preserve">in the community </w:t>
      </w:r>
      <w:r>
        <w:t xml:space="preserve">to find and secure jobs, </w:t>
      </w:r>
      <w:proofErr w:type="gramStart"/>
      <w:r>
        <w:t>college</w:t>
      </w:r>
      <w:proofErr w:type="gramEnd"/>
      <w:r>
        <w:t xml:space="preserve"> and training places</w:t>
      </w:r>
      <w:r w:rsidR="0035715D">
        <w:t xml:space="preserve">. </w:t>
      </w:r>
      <w:r w:rsidR="00E305FF">
        <w:t>Caseworkers</w:t>
      </w:r>
      <w:r w:rsidR="0035715D">
        <w:t xml:space="preserve"> also work with young people to</w:t>
      </w:r>
      <w:r>
        <w:t xml:space="preserve"> explor</w:t>
      </w:r>
      <w:r w:rsidR="0035715D">
        <w:t>e</w:t>
      </w:r>
      <w:r>
        <w:t xml:space="preserve"> other opportunities to engage with support services and manage</w:t>
      </w:r>
      <w:r w:rsidR="00E305FF">
        <w:t xml:space="preserve"> </w:t>
      </w:r>
      <w:r w:rsidR="0035715D">
        <w:t xml:space="preserve">issues such as </w:t>
      </w:r>
      <w:r>
        <w:t xml:space="preserve">the disclosure of convictions. </w:t>
      </w:r>
    </w:p>
    <w:p w14:paraId="3A4A32CD" w14:textId="32D35551" w:rsidR="00A07948" w:rsidRDefault="0035715D" w:rsidP="00A07948">
      <w:pPr>
        <w:pStyle w:val="Chapter1Body"/>
      </w:pPr>
      <w:r>
        <w:t>Much of the work of</w:t>
      </w:r>
      <w:r w:rsidR="00A07948">
        <w:t xml:space="preserve"> </w:t>
      </w:r>
      <w:r w:rsidR="00A07948" w:rsidRPr="009A17A4">
        <w:t xml:space="preserve">Passport CashBack </w:t>
      </w:r>
      <w:r>
        <w:t xml:space="preserve">is delivered by </w:t>
      </w:r>
      <w:r w:rsidR="00A07948" w:rsidRPr="009A17A4">
        <w:t>a CashBack Coordinator who works full-time within Polmont</w:t>
      </w:r>
      <w:r>
        <w:t>. They</w:t>
      </w:r>
      <w:r w:rsidR="00A07948" w:rsidRPr="009A17A4">
        <w:t xml:space="preserve"> coordinat</w:t>
      </w:r>
      <w:r>
        <w:t>e</w:t>
      </w:r>
      <w:r w:rsidR="00A07948" w:rsidRPr="009A17A4">
        <w:t xml:space="preserve"> programmes for young people, focussing on training, employer engagement and </w:t>
      </w:r>
      <w:r w:rsidR="00A07948">
        <w:t>sector-based</w:t>
      </w:r>
      <w:r w:rsidR="00A07948" w:rsidRPr="009A17A4">
        <w:t xml:space="preserve"> qualifications</w:t>
      </w:r>
      <w:r w:rsidR="00E305FF">
        <w:t>,</w:t>
      </w:r>
      <w:r w:rsidR="00A07948">
        <w:t xml:space="preserve"> notably from the construction and hospitality industries. </w:t>
      </w:r>
    </w:p>
    <w:p w14:paraId="3628C676" w14:textId="7814AA07" w:rsidR="0035715D" w:rsidRDefault="0035715D" w:rsidP="00721EC9">
      <w:pPr>
        <w:pStyle w:val="Chapter1Body"/>
      </w:pPr>
      <w:r>
        <w:t>Key</w:t>
      </w:r>
      <w:r w:rsidR="00A07948" w:rsidRPr="00E81641">
        <w:t xml:space="preserve"> </w:t>
      </w:r>
      <w:r w:rsidR="007F244E" w:rsidRPr="00E81641">
        <w:t>target</w:t>
      </w:r>
      <w:r w:rsidR="00721EC9">
        <w:t>s</w:t>
      </w:r>
      <w:r w:rsidR="007F244E" w:rsidRPr="00E81641">
        <w:t xml:space="preserve"> for years 1-3 </w:t>
      </w:r>
      <w:r>
        <w:t>were</w:t>
      </w:r>
      <w:r w:rsidR="00721EC9" w:rsidRPr="00E81641">
        <w:t xml:space="preserve"> for</w:t>
      </w:r>
      <w:r w:rsidR="00A07948" w:rsidRPr="00E81641">
        <w:t xml:space="preserve"> Passport CashBack</w:t>
      </w:r>
      <w:r w:rsidR="007F244E" w:rsidRPr="00E81641">
        <w:t xml:space="preserve"> to</w:t>
      </w:r>
      <w:r>
        <w:t>:</w:t>
      </w:r>
    </w:p>
    <w:p w14:paraId="357ED026" w14:textId="627FC14F" w:rsidR="0035715D" w:rsidRDefault="007F244E" w:rsidP="00E81641">
      <w:pPr>
        <w:pStyle w:val="Bullets"/>
      </w:pPr>
      <w:r w:rsidRPr="00E81641">
        <w:t>engage a total of</w:t>
      </w:r>
      <w:r w:rsidR="00A07948" w:rsidRPr="00E81641">
        <w:t xml:space="preserve"> 280 young people; </w:t>
      </w:r>
    </w:p>
    <w:p w14:paraId="030A4584" w14:textId="5A27EC08" w:rsidR="0035715D" w:rsidRDefault="00A07948" w:rsidP="00E81641">
      <w:pPr>
        <w:pStyle w:val="Bullets"/>
      </w:pPr>
      <w:r w:rsidRPr="00E81641">
        <w:t>achiev</w:t>
      </w:r>
      <w:r w:rsidR="0035715D">
        <w:t>e</w:t>
      </w:r>
      <w:r w:rsidRPr="00E81641">
        <w:t xml:space="preserve"> 168 accredited training certificates; </w:t>
      </w:r>
    </w:p>
    <w:p w14:paraId="424B9066" w14:textId="77777777" w:rsidR="0035715D" w:rsidRDefault="00A07948" w:rsidP="00E81641">
      <w:pPr>
        <w:pStyle w:val="Bullets"/>
      </w:pPr>
      <w:r w:rsidRPr="00E81641">
        <w:t xml:space="preserve">support 224 young people to increase their wellbeing; </w:t>
      </w:r>
    </w:p>
    <w:p w14:paraId="31A605B1" w14:textId="4896E42B" w:rsidR="0035715D" w:rsidRDefault="00A07948" w:rsidP="00E81641">
      <w:pPr>
        <w:pStyle w:val="Bullets"/>
      </w:pPr>
      <w:r w:rsidRPr="00E81641">
        <w:t xml:space="preserve">assist 153 young people to positive progression post-liberation; </w:t>
      </w:r>
    </w:p>
    <w:p w14:paraId="4B5A290B" w14:textId="5FBC29B9" w:rsidR="0035715D" w:rsidRDefault="00A07948" w:rsidP="00E81641">
      <w:pPr>
        <w:pStyle w:val="Bullets"/>
      </w:pPr>
      <w:r w:rsidRPr="00E81641">
        <w:t xml:space="preserve">support 81 young people to move into employment or further education; and </w:t>
      </w:r>
    </w:p>
    <w:p w14:paraId="4F3AFCD7" w14:textId="509991D2" w:rsidR="00721EC9" w:rsidRPr="00E81641" w:rsidRDefault="00A07948" w:rsidP="00E81641">
      <w:pPr>
        <w:pStyle w:val="Bullets"/>
      </w:pPr>
      <w:r w:rsidRPr="00E81641">
        <w:rPr>
          <w:bCs/>
        </w:rPr>
        <w:t xml:space="preserve">for 72 young people to engage with other providers. </w:t>
      </w:r>
    </w:p>
    <w:p w14:paraId="29E6A0C5" w14:textId="2E7C098B" w:rsidR="00A91DD0" w:rsidRDefault="00721EC9" w:rsidP="00E81641">
      <w:pPr>
        <w:pStyle w:val="Chapter1Body"/>
      </w:pPr>
      <w:r w:rsidRPr="00721EC9">
        <w:lastRenderedPageBreak/>
        <w:t>By the end of Year 2, a total of 222 young people had participated in Passport CashBack, an impressive achievement despite pandemic-related restrictions to staff capacity and working practice.</w:t>
      </w:r>
    </w:p>
    <w:p w14:paraId="3DDE5CB1" w14:textId="1035EACE" w:rsidR="00A91DD0" w:rsidRDefault="00B02BB5" w:rsidP="00142F0B">
      <w:pPr>
        <w:pStyle w:val="2Subheadinginline"/>
      </w:pPr>
      <w:r>
        <w:t>Participant profile</w:t>
      </w:r>
    </w:p>
    <w:p w14:paraId="1EB57F33" w14:textId="4553726B" w:rsidR="007F244E" w:rsidRDefault="007F244E" w:rsidP="007F244E">
      <w:pPr>
        <w:pStyle w:val="Chapter1Body"/>
        <w:tabs>
          <w:tab w:val="clear" w:pos="357"/>
        </w:tabs>
        <w:ind w:left="360" w:hanging="360"/>
        <w:rPr>
          <w:i/>
          <w:iCs/>
          <w:lang w:eastAsia="en-GB"/>
        </w:rPr>
      </w:pPr>
      <w:r>
        <w:t>Passport CashBack</w:t>
      </w:r>
      <w:r w:rsidRPr="002C259C">
        <w:rPr>
          <w:lang w:eastAsia="en-GB"/>
        </w:rPr>
        <w:t xml:space="preserve"> effectively reached the intended target groups that CashBack for Communities seeks to support; </w:t>
      </w:r>
      <w:r w:rsidR="00721EC9">
        <w:rPr>
          <w:lang w:eastAsia="en-GB"/>
        </w:rPr>
        <w:t>the majority</w:t>
      </w:r>
      <w:r w:rsidRPr="002C259C">
        <w:rPr>
          <w:lang w:eastAsia="en-GB"/>
        </w:rPr>
        <w:t xml:space="preserve"> (</w:t>
      </w:r>
      <w:r w:rsidR="00721EC9">
        <w:rPr>
          <w:lang w:eastAsia="en-GB"/>
        </w:rPr>
        <w:t>62</w:t>
      </w:r>
      <w:r w:rsidRPr="002C259C">
        <w:rPr>
          <w:lang w:eastAsia="en-GB"/>
        </w:rPr>
        <w:t xml:space="preserve">%) of participants live in the areas of </w:t>
      </w:r>
      <w:r w:rsidR="00721EC9">
        <w:rPr>
          <w:lang w:eastAsia="en-GB"/>
        </w:rPr>
        <w:t xml:space="preserve">highest </w:t>
      </w:r>
      <w:r w:rsidRPr="002C259C">
        <w:rPr>
          <w:lang w:eastAsia="en-GB"/>
        </w:rPr>
        <w:t xml:space="preserve">multiple deprivation. Engagement with the programme spanned </w:t>
      </w:r>
      <w:r w:rsidR="00721EC9">
        <w:rPr>
          <w:lang w:eastAsia="en-GB"/>
        </w:rPr>
        <w:t xml:space="preserve">the higher </w:t>
      </w:r>
      <w:r w:rsidRPr="002C259C">
        <w:rPr>
          <w:lang w:eastAsia="en-GB"/>
        </w:rPr>
        <w:t xml:space="preserve">age ranges, with </w:t>
      </w:r>
      <w:r w:rsidR="00721EC9">
        <w:rPr>
          <w:lang w:eastAsia="en-GB"/>
        </w:rPr>
        <w:t>the vast majority</w:t>
      </w:r>
      <w:r w:rsidRPr="002C259C">
        <w:rPr>
          <w:lang w:eastAsia="en-GB"/>
        </w:rPr>
        <w:t xml:space="preserve"> (</w:t>
      </w:r>
      <w:r w:rsidR="00721EC9">
        <w:rPr>
          <w:lang w:eastAsia="en-GB"/>
        </w:rPr>
        <w:t>8</w:t>
      </w:r>
      <w:r w:rsidRPr="002C259C">
        <w:rPr>
          <w:lang w:eastAsia="en-GB"/>
        </w:rPr>
        <w:t xml:space="preserve">9%) in the </w:t>
      </w:r>
      <w:r w:rsidR="00721EC9">
        <w:rPr>
          <w:lang w:eastAsia="en-GB"/>
        </w:rPr>
        <w:t>19-24</w:t>
      </w:r>
      <w:r w:rsidRPr="002C259C">
        <w:rPr>
          <w:lang w:eastAsia="en-GB"/>
        </w:rPr>
        <w:t xml:space="preserve"> age bracket.</w:t>
      </w:r>
      <w:r w:rsidR="007B3B82">
        <w:rPr>
          <w:lang w:eastAsia="en-GB"/>
        </w:rPr>
        <w:t xml:space="preserve"> </w:t>
      </w:r>
      <w:r w:rsidR="00721EC9">
        <w:rPr>
          <w:lang w:eastAsia="en-GB"/>
        </w:rPr>
        <w:t xml:space="preserve">Reflecting the prison population in HMP </w:t>
      </w:r>
      <w:r w:rsidR="004F515E">
        <w:rPr>
          <w:lang w:eastAsia="en-GB"/>
        </w:rPr>
        <w:t xml:space="preserve">&amp; </w:t>
      </w:r>
      <w:r w:rsidR="00721EC9">
        <w:rPr>
          <w:lang w:eastAsia="en-GB"/>
        </w:rPr>
        <w:t>YOI Polmont, almost all participants were m</w:t>
      </w:r>
      <w:r w:rsidRPr="002C259C">
        <w:rPr>
          <w:lang w:eastAsia="en-GB"/>
        </w:rPr>
        <w:t>ale (</w:t>
      </w:r>
      <w:r w:rsidR="00721EC9">
        <w:rPr>
          <w:lang w:eastAsia="en-GB"/>
        </w:rPr>
        <w:t xml:space="preserve">98 </w:t>
      </w:r>
      <w:r w:rsidRPr="002C259C">
        <w:rPr>
          <w:lang w:eastAsia="en-GB"/>
        </w:rPr>
        <w:t>%)</w:t>
      </w:r>
    </w:p>
    <w:p w14:paraId="59572EEF" w14:textId="39462FD8" w:rsidR="00C47567" w:rsidRDefault="00B658E4" w:rsidP="006F4B7F">
      <w:r>
        <w:rPr>
          <w:noProof/>
        </w:rPr>
        <w:drawing>
          <wp:inline distT="0" distB="0" distL="0" distR="0" wp14:anchorId="54A646D0" wp14:editId="00AC5F4B">
            <wp:extent cx="5725572" cy="4308898"/>
            <wp:effectExtent l="0" t="0" r="2540" b="0"/>
            <wp:docPr id="24" name="Picture 24" descr="A picture containing text, appliance, white good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A picture containing text, appliance, white goods&#10;&#10;Description automatically generated"/>
                    <pic:cNvPicPr/>
                  </pic:nvPicPr>
                  <pic:blipFill rotWithShape="1">
                    <a:blip r:embed="rId18"/>
                    <a:srcRect t="1673" b="45083"/>
                    <a:stretch/>
                  </pic:blipFill>
                  <pic:spPr bwMode="auto">
                    <a:xfrm>
                      <a:off x="0" y="0"/>
                      <a:ext cx="5727700" cy="4310500"/>
                    </a:xfrm>
                    <a:prstGeom prst="rect">
                      <a:avLst/>
                    </a:prstGeom>
                    <a:ln>
                      <a:noFill/>
                    </a:ln>
                    <a:extLst>
                      <a:ext uri="{53640926-AAD7-44D8-BBD7-CCE9431645EC}">
                        <a14:shadowObscured xmlns:a14="http://schemas.microsoft.com/office/drawing/2010/main"/>
                      </a:ext>
                    </a:extLst>
                  </pic:spPr>
                </pic:pic>
              </a:graphicData>
            </a:graphic>
          </wp:inline>
        </w:drawing>
      </w:r>
    </w:p>
    <w:p w14:paraId="4D6F371B" w14:textId="2CD3601F" w:rsidR="00FB1FB3" w:rsidRPr="002C259C" w:rsidRDefault="00FB1FB3" w:rsidP="00E215BD">
      <w:pPr>
        <w:ind w:firstLine="357"/>
        <w:rPr>
          <w:i/>
          <w:iCs/>
          <w:lang w:eastAsia="en-GB"/>
        </w:rPr>
      </w:pPr>
      <w:r>
        <w:rPr>
          <w:lang w:eastAsia="en-GB"/>
        </w:rPr>
        <w:t xml:space="preserve">Delivering Passport CashBack in the context of </w:t>
      </w:r>
      <w:r w:rsidR="004036E4">
        <w:rPr>
          <w:lang w:eastAsia="en-GB"/>
        </w:rPr>
        <w:t xml:space="preserve">legislation changes and </w:t>
      </w:r>
      <w:r>
        <w:rPr>
          <w:lang w:eastAsia="en-GB"/>
        </w:rPr>
        <w:t>the pandemic.</w:t>
      </w:r>
    </w:p>
    <w:p w14:paraId="3D00D825" w14:textId="4204067A" w:rsidR="004036E4" w:rsidRPr="004036E4" w:rsidRDefault="004036E4" w:rsidP="004036E4">
      <w:pPr>
        <w:pStyle w:val="Chapter1Body"/>
        <w:rPr>
          <w:rFonts w:ascii="Times New Roman" w:hAnsi="Times New Roman"/>
          <w:lang w:eastAsia="en-GB"/>
        </w:rPr>
      </w:pPr>
      <w:r>
        <w:rPr>
          <w:shd w:val="clear" w:color="auto" w:fill="FFFFFF"/>
          <w:lang w:eastAsia="en-GB"/>
        </w:rPr>
        <w:t>The project has been operating during a time of significant legislative and practical</w:t>
      </w:r>
      <w:r w:rsidR="00370C4C">
        <w:rPr>
          <w:shd w:val="clear" w:color="auto" w:fill="FFFFFF"/>
          <w:lang w:eastAsia="en-GB"/>
        </w:rPr>
        <w:t xml:space="preserve"> </w:t>
      </w:r>
      <w:r>
        <w:rPr>
          <w:shd w:val="clear" w:color="auto" w:fill="FFFFFF"/>
          <w:lang w:eastAsia="en-GB"/>
        </w:rPr>
        <w:t>change which are worth highlighting.</w:t>
      </w:r>
    </w:p>
    <w:p w14:paraId="7D4F92D3" w14:textId="017F5370" w:rsidR="004036E4" w:rsidRPr="004036E4" w:rsidRDefault="004036E4" w:rsidP="004036E4">
      <w:pPr>
        <w:pStyle w:val="Chapter1Body"/>
        <w:rPr>
          <w:shd w:val="clear" w:color="auto" w:fill="FFFFFF"/>
          <w:lang w:eastAsia="en-GB"/>
        </w:rPr>
      </w:pPr>
      <w:r>
        <w:rPr>
          <w:shd w:val="clear" w:color="auto" w:fill="FFFFFF"/>
          <w:lang w:eastAsia="en-GB"/>
        </w:rPr>
        <w:t>Based on evidence that short custodial sentences are less effective than community sentences the</w:t>
      </w:r>
      <w:r w:rsidRPr="004036E4">
        <w:rPr>
          <w:shd w:val="clear" w:color="auto" w:fill="FFFFFF"/>
          <w:lang w:eastAsia="en-GB"/>
        </w:rPr>
        <w:t xml:space="preserve"> presumption against short sentences (PASS) was extended from three months or less</w:t>
      </w:r>
      <w:r>
        <w:rPr>
          <w:shd w:val="clear" w:color="auto" w:fill="FFFFFF"/>
          <w:lang w:eastAsia="en-GB"/>
        </w:rPr>
        <w:t>,</w:t>
      </w:r>
      <w:r w:rsidRPr="004036E4">
        <w:rPr>
          <w:shd w:val="clear" w:color="auto" w:fill="FFFFFF"/>
          <w:lang w:eastAsia="en-GB"/>
        </w:rPr>
        <w:t xml:space="preserve"> to twelve months or less</w:t>
      </w:r>
      <w:r>
        <w:rPr>
          <w:shd w:val="clear" w:color="auto" w:fill="FFFFFF"/>
          <w:lang w:eastAsia="en-GB"/>
        </w:rPr>
        <w:t>,</w:t>
      </w:r>
      <w:r w:rsidRPr="004036E4">
        <w:rPr>
          <w:shd w:val="clear" w:color="auto" w:fill="FFFFFF"/>
          <w:lang w:eastAsia="en-GB"/>
        </w:rPr>
        <w:t xml:space="preserve"> by the Presumption Against Short Periods of Imprisonment (Scotland) Order 2019.</w:t>
      </w:r>
      <w:r>
        <w:rPr>
          <w:rStyle w:val="FootnoteReference"/>
          <w:shd w:val="clear" w:color="auto" w:fill="FFFFFF"/>
          <w:lang w:eastAsia="en-GB"/>
        </w:rPr>
        <w:footnoteReference w:id="3"/>
      </w:r>
      <w:r>
        <w:rPr>
          <w:shd w:val="clear" w:color="auto" w:fill="FFFFFF"/>
          <w:lang w:eastAsia="en-GB"/>
        </w:rPr>
        <w:t xml:space="preserve"> This</w:t>
      </w:r>
      <w:r w:rsidRPr="004036E4">
        <w:rPr>
          <w:shd w:val="clear" w:color="auto" w:fill="FFFFFF"/>
          <w:lang w:eastAsia="en-GB"/>
        </w:rPr>
        <w:t xml:space="preserve"> has meant that young people who are given a sentence of less than a year are not being sent to prison</w:t>
      </w:r>
      <w:r>
        <w:rPr>
          <w:shd w:val="clear" w:color="auto" w:fill="FFFFFF"/>
          <w:lang w:eastAsia="en-GB"/>
        </w:rPr>
        <w:t>, with a resulting</w:t>
      </w:r>
      <w:r w:rsidRPr="004036E4">
        <w:rPr>
          <w:shd w:val="clear" w:color="auto" w:fill="FFFFFF"/>
          <w:lang w:eastAsia="en-GB"/>
        </w:rPr>
        <w:t xml:space="preserve"> impact on </w:t>
      </w:r>
      <w:r w:rsidRPr="004036E4">
        <w:rPr>
          <w:shd w:val="clear" w:color="auto" w:fill="FFFFFF"/>
          <w:lang w:eastAsia="en-GB"/>
        </w:rPr>
        <w:lastRenderedPageBreak/>
        <w:t xml:space="preserve">the number of young people in custody and </w:t>
      </w:r>
      <w:r>
        <w:rPr>
          <w:shd w:val="clear" w:color="auto" w:fill="FFFFFF"/>
          <w:lang w:eastAsia="en-GB"/>
        </w:rPr>
        <w:t>of those</w:t>
      </w:r>
      <w:r w:rsidRPr="004036E4">
        <w:rPr>
          <w:shd w:val="clear" w:color="auto" w:fill="FFFFFF"/>
          <w:lang w:eastAsia="en-GB"/>
        </w:rPr>
        <w:t xml:space="preserve"> who may have been more employability ready.</w:t>
      </w:r>
    </w:p>
    <w:p w14:paraId="4FAEDB0E" w14:textId="141D7D3E" w:rsidR="00C47567" w:rsidRPr="00E81641" w:rsidRDefault="00C47567" w:rsidP="00C47567">
      <w:pPr>
        <w:pStyle w:val="Chapter1Body"/>
        <w:rPr>
          <w:i/>
          <w:iCs/>
          <w:lang w:eastAsia="en-GB"/>
        </w:rPr>
      </w:pPr>
      <w:r>
        <w:rPr>
          <w:lang w:eastAsia="en-GB"/>
        </w:rPr>
        <w:t xml:space="preserve">Passport </w:t>
      </w:r>
      <w:proofErr w:type="spellStart"/>
      <w:r>
        <w:rPr>
          <w:lang w:eastAsia="en-GB"/>
        </w:rPr>
        <w:t>Cash</w:t>
      </w:r>
      <w:r w:rsidR="0000366F">
        <w:rPr>
          <w:lang w:eastAsia="en-GB"/>
        </w:rPr>
        <w:t>B</w:t>
      </w:r>
      <w:r>
        <w:rPr>
          <w:lang w:eastAsia="en-GB"/>
        </w:rPr>
        <w:t>ack</w:t>
      </w:r>
      <w:proofErr w:type="spellEnd"/>
      <w:r w:rsidRPr="006F4B7F">
        <w:rPr>
          <w:lang w:eastAsia="en-GB"/>
        </w:rPr>
        <w:t xml:space="preserve"> </w:t>
      </w:r>
      <w:r w:rsidR="0035715D">
        <w:rPr>
          <w:lang w:eastAsia="en-GB"/>
        </w:rPr>
        <w:t xml:space="preserve">involved delivery in HMP </w:t>
      </w:r>
      <w:r w:rsidR="004F515E">
        <w:rPr>
          <w:lang w:eastAsia="en-GB"/>
        </w:rPr>
        <w:t xml:space="preserve">&amp; </w:t>
      </w:r>
      <w:r w:rsidR="0035715D">
        <w:rPr>
          <w:lang w:eastAsia="en-GB"/>
        </w:rPr>
        <w:t xml:space="preserve">YOI </w:t>
      </w:r>
      <w:r w:rsidR="00832E59">
        <w:rPr>
          <w:lang w:eastAsia="en-GB"/>
        </w:rPr>
        <w:t xml:space="preserve">Polmont, </w:t>
      </w:r>
      <w:r w:rsidR="00832E59" w:rsidRPr="006F4B7F">
        <w:rPr>
          <w:lang w:eastAsia="en-GB"/>
        </w:rPr>
        <w:t>a</w:t>
      </w:r>
      <w:r w:rsidRPr="006F4B7F">
        <w:rPr>
          <w:lang w:eastAsia="en-GB"/>
        </w:rPr>
        <w:t xml:space="preserve"> relatively constrained environment </w:t>
      </w:r>
      <w:r w:rsidR="00832E59">
        <w:rPr>
          <w:lang w:eastAsia="en-GB"/>
        </w:rPr>
        <w:t>with</w:t>
      </w:r>
      <w:r w:rsidRPr="006F4B7F">
        <w:rPr>
          <w:lang w:eastAsia="en-GB"/>
        </w:rPr>
        <w:t xml:space="preserve"> robust systems and tight procedures. For example, </w:t>
      </w:r>
      <w:r w:rsidR="007F0308">
        <w:rPr>
          <w:lang w:eastAsia="en-GB"/>
        </w:rPr>
        <w:t xml:space="preserve">any </w:t>
      </w:r>
      <w:r w:rsidRPr="006F4B7F">
        <w:rPr>
          <w:lang w:eastAsia="en-GB"/>
        </w:rPr>
        <w:t>arrang</w:t>
      </w:r>
      <w:r w:rsidR="007F0308">
        <w:rPr>
          <w:lang w:eastAsia="en-GB"/>
        </w:rPr>
        <w:t>ements</w:t>
      </w:r>
      <w:r w:rsidRPr="006F4B7F">
        <w:rPr>
          <w:lang w:eastAsia="en-GB"/>
        </w:rPr>
        <w:t xml:space="preserve"> to meet a group of young people </w:t>
      </w:r>
      <w:r w:rsidR="00832E59">
        <w:rPr>
          <w:lang w:eastAsia="en-GB"/>
        </w:rPr>
        <w:t>in</w:t>
      </w:r>
      <w:r w:rsidRPr="006F4B7F">
        <w:rPr>
          <w:lang w:eastAsia="en-GB"/>
        </w:rPr>
        <w:t xml:space="preserve"> </w:t>
      </w:r>
      <w:r w:rsidR="00832E59">
        <w:rPr>
          <w:lang w:eastAsia="en-GB"/>
        </w:rPr>
        <w:t>Polmont</w:t>
      </w:r>
      <w:r w:rsidRPr="006F4B7F">
        <w:rPr>
          <w:lang w:eastAsia="en-GB"/>
        </w:rPr>
        <w:t xml:space="preserve"> requires various checks about whether a particular group of young people are considered safe to be together, whether they are at the right level to work together and </w:t>
      </w:r>
      <w:r>
        <w:rPr>
          <w:lang w:eastAsia="en-GB"/>
        </w:rPr>
        <w:t>if</w:t>
      </w:r>
      <w:r w:rsidRPr="006F4B7F">
        <w:rPr>
          <w:lang w:eastAsia="en-GB"/>
        </w:rPr>
        <w:t xml:space="preserve"> any individuals are currently on any punishments. </w:t>
      </w:r>
    </w:p>
    <w:p w14:paraId="6FE02884" w14:textId="16B0250B" w:rsidR="00C47567" w:rsidRPr="006F4B7F" w:rsidRDefault="00C47567" w:rsidP="00C47567">
      <w:pPr>
        <w:pStyle w:val="Chapter1Body"/>
        <w:rPr>
          <w:i/>
          <w:iCs/>
          <w:lang w:eastAsia="en-GB"/>
        </w:rPr>
      </w:pPr>
      <w:r w:rsidRPr="006F4B7F">
        <w:rPr>
          <w:lang w:eastAsia="en-GB"/>
        </w:rPr>
        <w:t xml:space="preserve">However, with the arrival of COVID, substantially </w:t>
      </w:r>
      <w:r w:rsidR="00443C35">
        <w:rPr>
          <w:lang w:eastAsia="en-GB"/>
        </w:rPr>
        <w:t>more rigid</w:t>
      </w:r>
      <w:r w:rsidRPr="006F4B7F">
        <w:rPr>
          <w:lang w:eastAsia="en-GB"/>
        </w:rPr>
        <w:t xml:space="preserve"> restrictions were </w:t>
      </w:r>
      <w:r w:rsidR="0035715D">
        <w:rPr>
          <w:lang w:eastAsia="en-GB"/>
        </w:rPr>
        <w:t xml:space="preserve">put </w:t>
      </w:r>
      <w:r w:rsidRPr="006F4B7F">
        <w:rPr>
          <w:lang w:eastAsia="en-GB"/>
        </w:rPr>
        <w:t>in place</w:t>
      </w:r>
      <w:r w:rsidR="0035715D">
        <w:rPr>
          <w:lang w:eastAsia="en-GB"/>
        </w:rPr>
        <w:t>. I</w:t>
      </w:r>
      <w:r w:rsidRPr="006F4B7F">
        <w:rPr>
          <w:lang w:eastAsia="en-GB"/>
        </w:rPr>
        <w:t xml:space="preserve">n the words of the </w:t>
      </w:r>
      <w:r w:rsidR="0035715D">
        <w:rPr>
          <w:lang w:eastAsia="en-GB"/>
        </w:rPr>
        <w:t>C</w:t>
      </w:r>
      <w:r w:rsidRPr="006F4B7F">
        <w:rPr>
          <w:lang w:eastAsia="en-GB"/>
        </w:rPr>
        <w:t xml:space="preserve">o-Chief Executive of Access to Industry, </w:t>
      </w:r>
      <w:r w:rsidRPr="006F4B7F">
        <w:rPr>
          <w:i/>
          <w:iCs/>
          <w:lang w:eastAsia="en-GB"/>
        </w:rPr>
        <w:t>“our aspirations and plans were taken away.”</w:t>
      </w:r>
    </w:p>
    <w:p w14:paraId="24A00D66" w14:textId="530B3DD8" w:rsidR="00C47567" w:rsidRDefault="00C47567" w:rsidP="00C47567">
      <w:pPr>
        <w:pStyle w:val="Chapter1Body"/>
      </w:pPr>
      <w:r>
        <w:t xml:space="preserve">The pandemic’s impact is explained below; </w:t>
      </w:r>
      <w:r w:rsidR="00443C35">
        <w:t>a vital</w:t>
      </w:r>
      <w:r>
        <w:t xml:space="preserve"> reference point for all the project activity described in this report:</w:t>
      </w:r>
    </w:p>
    <w:p w14:paraId="7DA10BED" w14:textId="2DEE8993" w:rsidR="00C47567" w:rsidRDefault="00C47567" w:rsidP="00C47567">
      <w:pPr>
        <w:pStyle w:val="Bullets"/>
      </w:pPr>
      <w:r>
        <w:t>The programme model featured t</w:t>
      </w:r>
      <w:r w:rsidRPr="009A17A4">
        <w:t>hree caseworkers</w:t>
      </w:r>
      <w:r>
        <w:t xml:space="preserve"> </w:t>
      </w:r>
      <w:r w:rsidR="0035715D">
        <w:t>to</w:t>
      </w:r>
      <w:r>
        <w:t xml:space="preserve"> deliver</w:t>
      </w:r>
      <w:r w:rsidRPr="009A17A4">
        <w:t xml:space="preserve"> work one-to-one with young people during their time in Polmont and once liberated into the community. </w:t>
      </w:r>
      <w:r>
        <w:t>However, d</w:t>
      </w:r>
      <w:r w:rsidRPr="009A17A4">
        <w:t xml:space="preserve">ue to the pandemic, this </w:t>
      </w:r>
      <w:r>
        <w:t>was</w:t>
      </w:r>
      <w:r w:rsidRPr="009A17A4">
        <w:t xml:space="preserve"> re-assessed</w:t>
      </w:r>
      <w:r>
        <w:t xml:space="preserve"> </w:t>
      </w:r>
      <w:r w:rsidR="004B4E8F">
        <w:t xml:space="preserve">in </w:t>
      </w:r>
      <w:r>
        <w:t>Year 1</w:t>
      </w:r>
      <w:r w:rsidR="004B4E8F">
        <w:t>.</w:t>
      </w:r>
      <w:r>
        <w:t xml:space="preserve"> </w:t>
      </w:r>
      <w:r w:rsidR="004B4E8F">
        <w:t>O</w:t>
      </w:r>
      <w:r>
        <w:t>ne full-time</w:t>
      </w:r>
      <w:r w:rsidRPr="009A17A4">
        <w:t xml:space="preserve"> caseworker </w:t>
      </w:r>
      <w:r>
        <w:t>began</w:t>
      </w:r>
      <w:r w:rsidRPr="009A17A4">
        <w:t xml:space="preserve"> </w:t>
      </w:r>
      <w:r>
        <w:t>i</w:t>
      </w:r>
      <w:r w:rsidRPr="009A17A4">
        <w:t xml:space="preserve">n September 2020 and </w:t>
      </w:r>
      <w:r>
        <w:t xml:space="preserve">a second followed during 2021. </w:t>
      </w:r>
    </w:p>
    <w:p w14:paraId="286D3CBB" w14:textId="432CA888" w:rsidR="00C47567" w:rsidRPr="00E81641" w:rsidRDefault="00C47567" w:rsidP="00E81641">
      <w:pPr>
        <w:pStyle w:val="Bullets"/>
      </w:pPr>
      <w:r>
        <w:t>During this time, the project faced significant restrictions – notably because of a halt on outside agencies coming into Polmont couple</w:t>
      </w:r>
      <w:r w:rsidR="004B4E8F">
        <w:t>d</w:t>
      </w:r>
      <w:r>
        <w:t xml:space="preserve"> with infection control measures within the building, which limited</w:t>
      </w:r>
      <w:r w:rsidR="00FB1FB3">
        <w:t xml:space="preserve"> the</w:t>
      </w:r>
      <w:r>
        <w:t xml:space="preserve"> movement of prisoners and restrict</w:t>
      </w:r>
      <w:r w:rsidR="00FB1FB3">
        <w:t>ed</w:t>
      </w:r>
      <w:r>
        <w:t xml:space="preserve"> mixing. This combination of factors substantially reduced in-person contact time between caseworkers and young people.</w:t>
      </w:r>
    </w:p>
    <w:p w14:paraId="3409E136" w14:textId="5900E59D" w:rsidR="00C47567" w:rsidRDefault="004B4E8F" w:rsidP="00C47567">
      <w:pPr>
        <w:pStyle w:val="Bullets"/>
        <w:rPr>
          <w:lang w:eastAsia="en-GB"/>
        </w:rPr>
      </w:pPr>
      <w:r>
        <w:rPr>
          <w:lang w:eastAsia="en-GB"/>
        </w:rPr>
        <w:t>T</w:t>
      </w:r>
      <w:r w:rsidRPr="006F4B7F">
        <w:rPr>
          <w:lang w:eastAsia="en-GB"/>
        </w:rPr>
        <w:t>here</w:t>
      </w:r>
      <w:r w:rsidR="00C47567" w:rsidRPr="006F4B7F">
        <w:rPr>
          <w:lang w:eastAsia="en-GB"/>
        </w:rPr>
        <w:t xml:space="preserve"> was no in-prison access for Passport CashBack staff for the first five months of the pandemic, and after that it was restricted to a day a week representing a severe limitation on time. </w:t>
      </w:r>
    </w:p>
    <w:p w14:paraId="20BCCC27" w14:textId="201A7549" w:rsidR="00C47567" w:rsidRPr="006F4B7F" w:rsidRDefault="00C47567" w:rsidP="00B658E4">
      <w:pPr>
        <w:pStyle w:val="Bullets"/>
        <w:rPr>
          <w:lang w:eastAsia="en-GB"/>
        </w:rPr>
      </w:pPr>
      <w:r w:rsidRPr="006F4B7F">
        <w:rPr>
          <w:lang w:eastAsia="en-GB"/>
        </w:rPr>
        <w:t xml:space="preserve">In addition, there were physical restrictions, with no access to the halls area, and with young people needing to be brought to a certain point by prison staff, at a time when the prison workforce </w:t>
      </w:r>
      <w:r w:rsidR="00D57355">
        <w:rPr>
          <w:lang w:eastAsia="en-GB"/>
        </w:rPr>
        <w:t>lacked</w:t>
      </w:r>
      <w:r w:rsidRPr="006F4B7F">
        <w:rPr>
          <w:lang w:eastAsia="en-GB"/>
        </w:rPr>
        <w:t xml:space="preserve"> capacity to do so. The emphasis on reducing traffic</w:t>
      </w:r>
      <w:r w:rsidR="00FB1FB3">
        <w:rPr>
          <w:lang w:eastAsia="en-GB"/>
        </w:rPr>
        <w:t xml:space="preserve"> </w:t>
      </w:r>
      <w:r w:rsidRPr="006F4B7F">
        <w:rPr>
          <w:lang w:eastAsia="en-GB"/>
        </w:rPr>
        <w:t>for infection control purposes, to keep young people and prison staff safe had substantial knock-on effects to service delivery. This meant that the complement of caseworkers planned for was not appointed because the caseloads were reduced.</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C47567" w:rsidRPr="007E1F77" w14:paraId="1BDCF06F" w14:textId="77777777" w:rsidTr="002C259C">
        <w:tc>
          <w:tcPr>
            <w:tcW w:w="1076" w:type="dxa"/>
          </w:tcPr>
          <w:p w14:paraId="05F0B13D" w14:textId="77777777" w:rsidR="00C47567" w:rsidRPr="007E1F77" w:rsidRDefault="00C47567" w:rsidP="002C259C">
            <w:pPr>
              <w:pStyle w:val="Chapter3Body"/>
              <w:numPr>
                <w:ilvl w:val="0"/>
                <w:numId w:val="0"/>
              </w:numPr>
              <w:ind w:left="360"/>
              <w:rPr>
                <w:b/>
                <w:i/>
                <w:iCs/>
                <w:lang w:eastAsia="en-GB"/>
              </w:rPr>
            </w:pPr>
            <w:r w:rsidRPr="007E1F77">
              <w:rPr>
                <w:b/>
                <w:i/>
                <w:iCs/>
                <w:noProof/>
                <w:lang w:eastAsia="en-GB"/>
              </w:rPr>
              <w:drawing>
                <wp:anchor distT="0" distB="0" distL="114300" distR="114300" simplePos="0" relativeHeight="251787264" behindDoc="0" locked="0" layoutInCell="1" allowOverlap="1" wp14:anchorId="2E9F640C" wp14:editId="33CDE213">
                  <wp:simplePos x="0" y="0"/>
                  <wp:positionH relativeFrom="column">
                    <wp:posOffset>130203</wp:posOffset>
                  </wp:positionH>
                  <wp:positionV relativeFrom="paragraph">
                    <wp:posOffset>61098</wp:posOffset>
                  </wp:positionV>
                  <wp:extent cx="451485" cy="361950"/>
                  <wp:effectExtent l="0" t="0" r="5715" b="6350"/>
                  <wp:wrapNone/>
                  <wp:docPr id="5" name="Picture 5"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7DCC260E" w14:textId="218F3790" w:rsidR="00C47567" w:rsidRPr="007E1F77" w:rsidRDefault="00C47567" w:rsidP="00B658E4">
            <w:pPr>
              <w:spacing w:after="120"/>
              <w:rPr>
                <w:bCs/>
                <w:i/>
                <w:iCs/>
                <w:lang w:eastAsia="en-GB"/>
              </w:rPr>
            </w:pPr>
            <w:r w:rsidRPr="007E1F77">
              <w:rPr>
                <w:rFonts w:ascii="Calibri" w:hAnsi="Calibri" w:cs="Calibri"/>
                <w:bCs/>
                <w:i/>
                <w:iCs/>
                <w:color w:val="4472C4" w:themeColor="accent1"/>
              </w:rPr>
              <w:t>“We had aspirations to deliver softer employability access in the halls for</w:t>
            </w:r>
            <w:r w:rsidR="007B3B82">
              <w:rPr>
                <w:rFonts w:ascii="Calibri" w:hAnsi="Calibri" w:cs="Calibri"/>
                <w:bCs/>
                <w:i/>
                <w:iCs/>
                <w:color w:val="4472C4" w:themeColor="accent1"/>
              </w:rPr>
              <w:t xml:space="preserve"> </w:t>
            </w:r>
            <w:r w:rsidRPr="007E1F77">
              <w:rPr>
                <w:rFonts w:ascii="Calibri" w:hAnsi="Calibri" w:cs="Calibri"/>
                <w:bCs/>
                <w:i/>
                <w:iCs/>
                <w:color w:val="4472C4" w:themeColor="accent1"/>
              </w:rPr>
              <w:t>young guys less motivated to come to the employability areas in the prison – that would be with the young guys furthest removed – we’ve not been able to do that.” [Passport CashBack Co-ordinator]</w:t>
            </w:r>
          </w:p>
        </w:tc>
      </w:tr>
    </w:tbl>
    <w:p w14:paraId="10D232AD" w14:textId="1E83E8A6" w:rsidR="00C47567" w:rsidRPr="006F4B7F" w:rsidRDefault="00D57355" w:rsidP="00E81641">
      <w:pPr>
        <w:pStyle w:val="Bullets"/>
        <w:rPr>
          <w:lang w:eastAsia="en-GB"/>
        </w:rPr>
      </w:pPr>
      <w:r>
        <w:rPr>
          <w:lang w:eastAsia="en-GB"/>
        </w:rPr>
        <w:t>T</w:t>
      </w:r>
      <w:r w:rsidR="00C47567" w:rsidRPr="006F4B7F">
        <w:rPr>
          <w:lang w:eastAsia="en-GB"/>
        </w:rPr>
        <w:t xml:space="preserve">he prison population of young people which </w:t>
      </w:r>
      <w:r>
        <w:rPr>
          <w:lang w:eastAsia="en-GB"/>
        </w:rPr>
        <w:t>Passport Cashback</w:t>
      </w:r>
      <w:r w:rsidR="00C47567" w:rsidRPr="006F4B7F">
        <w:rPr>
          <w:lang w:eastAsia="en-GB"/>
        </w:rPr>
        <w:t xml:space="preserve"> anticipated working with reduced from 485 to 283 </w:t>
      </w:r>
      <w:r w:rsidR="00443C35">
        <w:rPr>
          <w:lang w:eastAsia="en-GB"/>
        </w:rPr>
        <w:t>when the decision was taken to release</w:t>
      </w:r>
      <w:r w:rsidR="00C47567" w:rsidRPr="006F4B7F">
        <w:rPr>
          <w:lang w:eastAsia="en-GB"/>
        </w:rPr>
        <w:t xml:space="preserve"> low-tariff offenders into the community. Many of these young people would have been expected to be suitable clients for Passport CashBack – low tariff, </w:t>
      </w:r>
      <w:r w:rsidR="00E305FF">
        <w:rPr>
          <w:lang w:eastAsia="en-GB"/>
        </w:rPr>
        <w:t>fewer</w:t>
      </w:r>
      <w:r w:rsidR="00C47567" w:rsidRPr="006F4B7F">
        <w:rPr>
          <w:lang w:eastAsia="en-GB"/>
        </w:rPr>
        <w:t xml:space="preserve"> restrictions, and potentially easier to employ</w:t>
      </w:r>
      <w:r>
        <w:rPr>
          <w:lang w:eastAsia="en-GB"/>
        </w:rPr>
        <w:t xml:space="preserve">. </w:t>
      </w:r>
      <w:r w:rsidR="00C47567">
        <w:rPr>
          <w:lang w:eastAsia="en-GB"/>
        </w:rPr>
        <w:t>T</w:t>
      </w:r>
      <w:r w:rsidR="00C47567" w:rsidRPr="006F4B7F">
        <w:rPr>
          <w:lang w:eastAsia="en-GB"/>
        </w:rPr>
        <w:t xml:space="preserve">hose remaining </w:t>
      </w:r>
      <w:r w:rsidR="00C47567">
        <w:rPr>
          <w:lang w:eastAsia="en-GB"/>
        </w:rPr>
        <w:t xml:space="preserve">were </w:t>
      </w:r>
      <w:r w:rsidR="002B0208">
        <w:rPr>
          <w:lang w:eastAsia="en-GB"/>
        </w:rPr>
        <w:t>more complex, longer sentenced clients.</w:t>
      </w:r>
    </w:p>
    <w:p w14:paraId="720D944B" w14:textId="2FC95A43" w:rsidR="00C47567" w:rsidRPr="006F4B7F" w:rsidRDefault="00C47567" w:rsidP="00E81641">
      <w:pPr>
        <w:pStyle w:val="Bullets"/>
        <w:rPr>
          <w:lang w:eastAsia="en-GB"/>
        </w:rPr>
      </w:pPr>
      <w:r w:rsidRPr="006F4B7F">
        <w:rPr>
          <w:lang w:eastAsia="en-GB"/>
        </w:rPr>
        <w:t xml:space="preserve">Other changes to the anticipated way of working involved the level of engagement available from statutory services, with their staff having been instructed to work </w:t>
      </w:r>
      <w:r w:rsidRPr="006F4B7F">
        <w:rPr>
          <w:lang w:eastAsia="en-GB"/>
        </w:rPr>
        <w:lastRenderedPageBreak/>
        <w:t>from home. Typically, Passport CashBack staff would have been expecting to arrange partner meetings in prison, where young people could be introduced face-to-face to other support agencies</w:t>
      </w:r>
      <w:r w:rsidR="00CD5C06">
        <w:rPr>
          <w:lang w:eastAsia="en-GB"/>
        </w:rPr>
        <w:t>,</w:t>
      </w:r>
      <w:r w:rsidRPr="006F4B7F">
        <w:rPr>
          <w:lang w:eastAsia="en-GB"/>
        </w:rPr>
        <w:t xml:space="preserve"> but those </w:t>
      </w:r>
      <w:r w:rsidR="00F33DCC">
        <w:rPr>
          <w:lang w:eastAsia="en-GB"/>
        </w:rPr>
        <w:t>opportunities were curtailed.</w:t>
      </w:r>
    </w:p>
    <w:p w14:paraId="7777D046" w14:textId="7D62D5D7" w:rsidR="00D57355" w:rsidRDefault="00C47567" w:rsidP="00C47567">
      <w:pPr>
        <w:pStyle w:val="Bullets"/>
        <w:rPr>
          <w:lang w:eastAsia="en-GB"/>
        </w:rPr>
      </w:pPr>
      <w:r w:rsidRPr="006F4B7F">
        <w:rPr>
          <w:lang w:eastAsia="en-GB"/>
        </w:rPr>
        <w:t>Meanwhile</w:t>
      </w:r>
      <w:r w:rsidR="00CD5C06">
        <w:rPr>
          <w:lang w:eastAsia="en-GB"/>
        </w:rPr>
        <w:t>,</w:t>
      </w:r>
      <w:r w:rsidRPr="006F4B7F">
        <w:rPr>
          <w:lang w:eastAsia="en-GB"/>
        </w:rPr>
        <w:t xml:space="preserve"> in the community, there were restrictions on access to safe spaces like community centres where caseworkers </w:t>
      </w:r>
      <w:r w:rsidR="00D57355">
        <w:rPr>
          <w:lang w:eastAsia="en-GB"/>
        </w:rPr>
        <w:t>hoped to</w:t>
      </w:r>
      <w:r w:rsidRPr="006F4B7F">
        <w:rPr>
          <w:lang w:eastAsia="en-GB"/>
        </w:rPr>
        <w:t xml:space="preserve"> m</w:t>
      </w:r>
      <w:r w:rsidR="00D57355">
        <w:rPr>
          <w:lang w:eastAsia="en-GB"/>
        </w:rPr>
        <w:t>e</w:t>
      </w:r>
      <w:r w:rsidRPr="006F4B7F">
        <w:rPr>
          <w:lang w:eastAsia="en-GB"/>
        </w:rPr>
        <w:t xml:space="preserve">et clients. </w:t>
      </w:r>
    </w:p>
    <w:p w14:paraId="0665DBD0" w14:textId="5EFADDCD" w:rsidR="00C47567" w:rsidRPr="006F4B7F" w:rsidRDefault="00C47567" w:rsidP="00E81641">
      <w:pPr>
        <w:pStyle w:val="Bullets"/>
        <w:rPr>
          <w:lang w:eastAsia="en-GB"/>
        </w:rPr>
      </w:pPr>
      <w:r w:rsidRPr="006F4B7F">
        <w:rPr>
          <w:lang w:eastAsia="en-GB"/>
        </w:rPr>
        <w:t xml:space="preserve">In addition, the expectation of supporting young people to meet </w:t>
      </w:r>
      <w:r w:rsidR="00D57355">
        <w:rPr>
          <w:lang w:eastAsia="en-GB"/>
        </w:rPr>
        <w:t xml:space="preserve">employment agencies, employers or </w:t>
      </w:r>
      <w:r w:rsidRPr="006F4B7F">
        <w:rPr>
          <w:lang w:eastAsia="en-GB"/>
        </w:rPr>
        <w:t xml:space="preserve">other </w:t>
      </w:r>
      <w:r w:rsidR="00D57355">
        <w:rPr>
          <w:lang w:eastAsia="en-GB"/>
        </w:rPr>
        <w:t xml:space="preserve">support services </w:t>
      </w:r>
      <w:r w:rsidR="00FB1FB3">
        <w:rPr>
          <w:lang w:eastAsia="en-GB"/>
        </w:rPr>
        <w:t>in person</w:t>
      </w:r>
      <w:r w:rsidRPr="006F4B7F">
        <w:rPr>
          <w:lang w:eastAsia="en-GB"/>
        </w:rPr>
        <w:t xml:space="preserve"> was reduced as organisations were no longer working in that way. </w:t>
      </w:r>
      <w:r w:rsidR="00D57355">
        <w:rPr>
          <w:lang w:eastAsia="en-GB"/>
        </w:rPr>
        <w:t>While many had shifted to digital engagement</w:t>
      </w:r>
      <w:r w:rsidR="00CD5C06">
        <w:rPr>
          <w:lang w:eastAsia="en-GB"/>
        </w:rPr>
        <w:t>,</w:t>
      </w:r>
      <w:r w:rsidRPr="006F4B7F">
        <w:rPr>
          <w:lang w:eastAsia="en-GB"/>
        </w:rPr>
        <w:t xml:space="preserve"> </w:t>
      </w:r>
      <w:r w:rsidR="00FB1FB3">
        <w:rPr>
          <w:lang w:eastAsia="en-GB"/>
        </w:rPr>
        <w:t>often</w:t>
      </w:r>
      <w:r w:rsidRPr="006F4B7F">
        <w:rPr>
          <w:lang w:eastAsia="en-GB"/>
        </w:rPr>
        <w:t xml:space="preserve"> young people were not </w:t>
      </w:r>
      <w:r w:rsidR="00FB1FB3">
        <w:rPr>
          <w:lang w:eastAsia="en-GB"/>
        </w:rPr>
        <w:t xml:space="preserve">comfortable with digital meetings; </w:t>
      </w:r>
      <w:r w:rsidRPr="006F4B7F">
        <w:rPr>
          <w:lang w:eastAsia="en-GB"/>
        </w:rPr>
        <w:t>either being unused to this form of communication or sometimes having undiagnosed needs</w:t>
      </w:r>
      <w:r w:rsidR="00CD5C06">
        <w:rPr>
          <w:lang w:eastAsia="en-GB"/>
        </w:rPr>
        <w:t>,</w:t>
      </w:r>
      <w:r w:rsidRPr="006F4B7F">
        <w:rPr>
          <w:lang w:eastAsia="en-GB"/>
        </w:rPr>
        <w:t xml:space="preserve"> which meant they struggle</w:t>
      </w:r>
      <w:r w:rsidR="00CD5C06">
        <w:rPr>
          <w:lang w:eastAsia="en-GB"/>
        </w:rPr>
        <w:t>d</w:t>
      </w:r>
      <w:r w:rsidRPr="006F4B7F">
        <w:rPr>
          <w:lang w:eastAsia="en-GB"/>
        </w:rPr>
        <w:t xml:space="preserve"> with that format. Meeting in person or by phone were preferred.</w:t>
      </w:r>
    </w:p>
    <w:p w14:paraId="0CAE74C9" w14:textId="21D78BC0" w:rsidR="00C47567" w:rsidRPr="006F4B7F" w:rsidRDefault="00D57355" w:rsidP="00E81641">
      <w:pPr>
        <w:pStyle w:val="Bullets"/>
        <w:rPr>
          <w:lang w:eastAsia="en-GB"/>
        </w:rPr>
      </w:pPr>
      <w:r>
        <w:rPr>
          <w:lang w:eastAsia="en-GB"/>
        </w:rPr>
        <w:t>T</w:t>
      </w:r>
      <w:r w:rsidR="00C47567" w:rsidRPr="006F4B7F">
        <w:rPr>
          <w:lang w:eastAsia="en-GB"/>
        </w:rPr>
        <w:t xml:space="preserve">his combination of factors </w:t>
      </w:r>
      <w:r w:rsidR="00FB1FB3">
        <w:rPr>
          <w:lang w:eastAsia="en-GB"/>
        </w:rPr>
        <w:t xml:space="preserve">hampering transitions </w:t>
      </w:r>
      <w:r>
        <w:rPr>
          <w:lang w:eastAsia="en-GB"/>
        </w:rPr>
        <w:t xml:space="preserve">resulted in </w:t>
      </w:r>
      <w:r w:rsidR="00FB1FB3">
        <w:rPr>
          <w:lang w:eastAsia="en-GB"/>
        </w:rPr>
        <w:t xml:space="preserve">an increased volume and more intense workload for </w:t>
      </w:r>
      <w:r w:rsidR="00FB1FB3" w:rsidRPr="006F4B7F">
        <w:rPr>
          <w:lang w:eastAsia="en-GB"/>
        </w:rPr>
        <w:t>Passport CashBack caseworkers</w:t>
      </w:r>
      <w:r w:rsidR="00FB1FB3">
        <w:rPr>
          <w:lang w:eastAsia="en-GB"/>
        </w:rPr>
        <w:t>. For example, they were often called on to support young people with</w:t>
      </w:r>
      <w:r w:rsidR="00C47567" w:rsidRPr="006F4B7F">
        <w:rPr>
          <w:lang w:eastAsia="en-GB"/>
        </w:rPr>
        <w:t xml:space="preserve"> welfare rights or health </w:t>
      </w:r>
      <w:r>
        <w:rPr>
          <w:lang w:eastAsia="en-GB"/>
        </w:rPr>
        <w:t>matters</w:t>
      </w:r>
      <w:r w:rsidR="00C47567" w:rsidRPr="006F4B7F">
        <w:rPr>
          <w:lang w:eastAsia="en-GB"/>
        </w:rPr>
        <w:t>. Ordinarily</w:t>
      </w:r>
      <w:r w:rsidR="00CD5C06">
        <w:rPr>
          <w:lang w:eastAsia="en-GB"/>
        </w:rPr>
        <w:t>,</w:t>
      </w:r>
      <w:r w:rsidR="00C47567" w:rsidRPr="006F4B7F">
        <w:rPr>
          <w:lang w:eastAsia="en-GB"/>
        </w:rPr>
        <w:t xml:space="preserve"> the service would expect to support people in a holistic way, but staff report that </w:t>
      </w:r>
      <w:r>
        <w:rPr>
          <w:lang w:eastAsia="en-GB"/>
        </w:rPr>
        <w:t xml:space="preserve">the level of </w:t>
      </w:r>
      <w:r w:rsidR="00FB1FB3">
        <w:rPr>
          <w:lang w:eastAsia="en-GB"/>
        </w:rPr>
        <w:t>need</w:t>
      </w:r>
      <w:r>
        <w:rPr>
          <w:lang w:eastAsia="en-GB"/>
        </w:rPr>
        <w:t xml:space="preserve"> evident in young people</w:t>
      </w:r>
      <w:r w:rsidR="00C47567" w:rsidRPr="006F4B7F">
        <w:rPr>
          <w:lang w:eastAsia="en-GB"/>
        </w:rPr>
        <w:t xml:space="preserve"> was heightened because other support</w:t>
      </w:r>
      <w:r>
        <w:rPr>
          <w:lang w:eastAsia="en-GB"/>
        </w:rPr>
        <w:t xml:space="preserve"> was not available</w:t>
      </w:r>
      <w:r w:rsidR="00C47567" w:rsidRPr="006F4B7F">
        <w:rPr>
          <w:lang w:eastAsia="en-GB"/>
        </w:rPr>
        <w:t>.</w:t>
      </w:r>
    </w:p>
    <w:p w14:paraId="3F3AD908" w14:textId="333C5C70" w:rsidR="00866DD2" w:rsidRDefault="003F7B2A" w:rsidP="00B41E5C">
      <w:pPr>
        <w:pStyle w:val="1ChapterTitle"/>
      </w:pPr>
      <w:bookmarkStart w:id="1" w:name="_Toc107316671"/>
      <w:r>
        <w:t>Evaluation</w:t>
      </w:r>
      <w:r w:rsidR="004B4E8F">
        <w:t xml:space="preserve"> Methodology</w:t>
      </w:r>
      <w:bookmarkEnd w:id="1"/>
    </w:p>
    <w:p w14:paraId="7287D05B" w14:textId="09E074A8" w:rsidR="00BE0D8A" w:rsidRPr="00B41E5C" w:rsidRDefault="00BE0D8A" w:rsidP="00B41E5C">
      <w:pPr>
        <w:pStyle w:val="Chapter2Body"/>
      </w:pPr>
      <w:r w:rsidRPr="00B41E5C">
        <w:t xml:space="preserve">As a condition of </w:t>
      </w:r>
      <w:r w:rsidR="00B02BB5" w:rsidRPr="00B41E5C">
        <w:t xml:space="preserve">receiving </w:t>
      </w:r>
      <w:proofErr w:type="spellStart"/>
      <w:r w:rsidRPr="00B41E5C">
        <w:t>Cash</w:t>
      </w:r>
      <w:r w:rsidR="0000366F">
        <w:t>B</w:t>
      </w:r>
      <w:r w:rsidRPr="00B41E5C">
        <w:t>ack</w:t>
      </w:r>
      <w:proofErr w:type="spellEnd"/>
      <w:r w:rsidRPr="00B41E5C">
        <w:t xml:space="preserve"> for Communities funding, </w:t>
      </w:r>
      <w:r w:rsidR="00A07948">
        <w:t>Access to Industry was</w:t>
      </w:r>
      <w:r w:rsidR="009C3C41" w:rsidRPr="00B41E5C">
        <w:t xml:space="preserve"> </w:t>
      </w:r>
      <w:r w:rsidRPr="00B41E5C">
        <w:t xml:space="preserve">required to </w:t>
      </w:r>
      <w:r w:rsidR="005E6908" w:rsidRPr="00B41E5C">
        <w:t>commission an external evaluat</w:t>
      </w:r>
      <w:r w:rsidRPr="00B41E5C">
        <w:t xml:space="preserve">or to gather evidence </w:t>
      </w:r>
      <w:r w:rsidR="00E023E3" w:rsidRPr="00B41E5C">
        <w:t xml:space="preserve">about the programme </w:t>
      </w:r>
      <w:r w:rsidR="00142CEC" w:rsidRPr="00B41E5C">
        <w:t>and report on</w:t>
      </w:r>
      <w:r w:rsidRPr="00B41E5C">
        <w:t xml:space="preserve"> progress towards </w:t>
      </w:r>
      <w:r w:rsidR="00F1753F" w:rsidRPr="00B41E5C">
        <w:t xml:space="preserve">programme outcomes agreed </w:t>
      </w:r>
      <w:r w:rsidR="004E052E">
        <w:t>with</w:t>
      </w:r>
      <w:r w:rsidR="00F1753F" w:rsidRPr="00B41E5C">
        <w:t xml:space="preserve"> CashBack for Communities</w:t>
      </w:r>
      <w:r w:rsidR="00A07948">
        <w:t>.</w:t>
      </w:r>
    </w:p>
    <w:p w14:paraId="29636DFC" w14:textId="281B5002" w:rsidR="00E023E3" w:rsidRPr="00B41E5C" w:rsidRDefault="00E023E3" w:rsidP="00B41E5C">
      <w:pPr>
        <w:pStyle w:val="Chapter2Body"/>
      </w:pPr>
      <w:r w:rsidRPr="00B41E5C">
        <w:t>The Lines Between, a</w:t>
      </w:r>
      <w:r w:rsidR="00142CEC" w:rsidRPr="00B41E5C">
        <w:t>n independent</w:t>
      </w:r>
      <w:r w:rsidRPr="00B41E5C">
        <w:t xml:space="preserve"> social research agency, w</w:t>
      </w:r>
      <w:r w:rsidR="009B0609">
        <w:t>as</w:t>
      </w:r>
      <w:r w:rsidRPr="00B41E5C">
        <w:t xml:space="preserve"> selected to deliver the evaluation</w:t>
      </w:r>
      <w:r w:rsidR="00B02BB5" w:rsidRPr="00B41E5C">
        <w:t>, which</w:t>
      </w:r>
      <w:r w:rsidR="00CB23CE" w:rsidRPr="00B41E5C">
        <w:t xml:space="preserve"> has</w:t>
      </w:r>
      <w:r w:rsidR="00B02BB5" w:rsidRPr="00B41E5C">
        <w:t xml:space="preserve"> involve</w:t>
      </w:r>
      <w:r w:rsidR="00CB23CE" w:rsidRPr="00B41E5C">
        <w:t>d</w:t>
      </w:r>
      <w:r w:rsidR="00B02BB5" w:rsidRPr="00B41E5C">
        <w:t xml:space="preserve"> undertaking primary research with those connected to the programme, </w:t>
      </w:r>
      <w:proofErr w:type="gramStart"/>
      <w:r w:rsidR="00B02BB5" w:rsidRPr="00B41E5C">
        <w:t>reviewing</w:t>
      </w:r>
      <w:proofErr w:type="gramEnd"/>
      <w:r w:rsidR="00B02BB5" w:rsidRPr="00B41E5C">
        <w:t xml:space="preserve"> and analysing secondary data and producing</w:t>
      </w:r>
      <w:r w:rsidRPr="00B41E5C">
        <w:t xml:space="preserve"> </w:t>
      </w:r>
      <w:r w:rsidR="00A07948">
        <w:t xml:space="preserve">an </w:t>
      </w:r>
      <w:r w:rsidRPr="00B41E5C">
        <w:t>annual report</w:t>
      </w:r>
      <w:r w:rsidR="00B02BB5" w:rsidRPr="00B41E5C">
        <w:t xml:space="preserve"> </w:t>
      </w:r>
      <w:r w:rsidRPr="00B41E5C">
        <w:t>and quarterly case studies</w:t>
      </w:r>
      <w:r w:rsidR="00B02BB5" w:rsidRPr="00B41E5C">
        <w:t xml:space="preserve">. </w:t>
      </w:r>
    </w:p>
    <w:p w14:paraId="4EEB2F96" w14:textId="1C050DCB" w:rsidR="00880E11" w:rsidRDefault="00A07948" w:rsidP="00A07948">
      <w:pPr>
        <w:pStyle w:val="Chapter2Body"/>
        <w:rPr>
          <w:lang w:eastAsia="en-GB"/>
        </w:rPr>
      </w:pPr>
      <w:r w:rsidRPr="00F76479">
        <w:rPr>
          <w:lang w:eastAsia="en-GB"/>
        </w:rPr>
        <w:t xml:space="preserve">The Lines Between </w:t>
      </w:r>
      <w:r w:rsidR="00CD5C06">
        <w:rPr>
          <w:lang w:eastAsia="en-GB"/>
        </w:rPr>
        <w:t>was</w:t>
      </w:r>
      <w:r w:rsidR="00880E11">
        <w:rPr>
          <w:lang w:eastAsia="en-GB"/>
        </w:rPr>
        <w:t xml:space="preserve"> supported by</w:t>
      </w:r>
      <w:r w:rsidRPr="00F76479">
        <w:rPr>
          <w:lang w:eastAsia="en-GB"/>
        </w:rPr>
        <w:t xml:space="preserve"> </w:t>
      </w:r>
      <w:r>
        <w:rPr>
          <w:lang w:eastAsia="en-GB"/>
        </w:rPr>
        <w:t>c</w:t>
      </w:r>
      <w:r w:rsidRPr="00F76479">
        <w:rPr>
          <w:lang w:eastAsia="en-GB"/>
        </w:rPr>
        <w:t xml:space="preserve">aseworkers to </w:t>
      </w:r>
      <w:r w:rsidR="00880E11" w:rsidRPr="00F76479">
        <w:rPr>
          <w:lang w:eastAsia="en-GB"/>
        </w:rPr>
        <w:t>contact</w:t>
      </w:r>
      <w:r w:rsidRPr="00F76479">
        <w:rPr>
          <w:lang w:eastAsia="en-GB"/>
        </w:rPr>
        <w:t xml:space="preserve"> young people </w:t>
      </w:r>
      <w:r w:rsidR="00880E11">
        <w:rPr>
          <w:lang w:eastAsia="en-GB"/>
        </w:rPr>
        <w:t>who participated in</w:t>
      </w:r>
      <w:r w:rsidR="00880E11" w:rsidRPr="00F76479">
        <w:rPr>
          <w:lang w:eastAsia="en-GB"/>
        </w:rPr>
        <w:t xml:space="preserve"> </w:t>
      </w:r>
      <w:r w:rsidRPr="00F76479">
        <w:rPr>
          <w:lang w:eastAsia="en-GB"/>
        </w:rPr>
        <w:t>Passport Cash</w:t>
      </w:r>
      <w:r>
        <w:rPr>
          <w:lang w:eastAsia="en-GB"/>
        </w:rPr>
        <w:t>B</w:t>
      </w:r>
      <w:r w:rsidRPr="00F76479">
        <w:rPr>
          <w:lang w:eastAsia="en-GB"/>
        </w:rPr>
        <w:t xml:space="preserve">ack while serving their sentence and post-liberation. </w:t>
      </w:r>
    </w:p>
    <w:p w14:paraId="3BC4AB91" w14:textId="23F804EC" w:rsidR="007F244E" w:rsidRDefault="00A07948" w:rsidP="00A07948">
      <w:pPr>
        <w:pStyle w:val="Chapter2Body"/>
        <w:rPr>
          <w:lang w:eastAsia="en-GB"/>
        </w:rPr>
      </w:pPr>
      <w:r w:rsidRPr="00F76479">
        <w:rPr>
          <w:lang w:eastAsia="en-GB"/>
        </w:rPr>
        <w:t xml:space="preserve">A discussion guide was developed for these evaluation </w:t>
      </w:r>
      <w:r w:rsidR="00832E59">
        <w:rPr>
          <w:lang w:eastAsia="en-GB"/>
        </w:rPr>
        <w:t>interviews</w:t>
      </w:r>
      <w:r w:rsidR="00880E11">
        <w:rPr>
          <w:lang w:eastAsia="en-GB"/>
        </w:rPr>
        <w:t>. The discussions</w:t>
      </w:r>
      <w:r w:rsidRPr="00F76479">
        <w:rPr>
          <w:lang w:eastAsia="en-GB"/>
        </w:rPr>
        <w:t xml:space="preserve"> provid</w:t>
      </w:r>
      <w:r w:rsidR="00880E11">
        <w:rPr>
          <w:lang w:eastAsia="en-GB"/>
        </w:rPr>
        <w:t>ed</w:t>
      </w:r>
      <w:r w:rsidRPr="00F76479">
        <w:rPr>
          <w:lang w:eastAsia="en-GB"/>
        </w:rPr>
        <w:t xml:space="preserve"> young people with an opportunity to </w:t>
      </w:r>
      <w:r w:rsidR="00880E11">
        <w:rPr>
          <w:lang w:eastAsia="en-GB"/>
        </w:rPr>
        <w:t>reflect on</w:t>
      </w:r>
      <w:r w:rsidRPr="00F76479">
        <w:rPr>
          <w:lang w:eastAsia="en-GB"/>
        </w:rPr>
        <w:t xml:space="preserve"> their experience</w:t>
      </w:r>
      <w:r w:rsidR="00880E11">
        <w:rPr>
          <w:lang w:eastAsia="en-GB"/>
        </w:rPr>
        <w:t>s</w:t>
      </w:r>
      <w:r w:rsidRPr="00F76479">
        <w:rPr>
          <w:lang w:eastAsia="en-GB"/>
        </w:rPr>
        <w:t xml:space="preserve"> of support from Passport Cash</w:t>
      </w:r>
      <w:r>
        <w:rPr>
          <w:lang w:eastAsia="en-GB"/>
        </w:rPr>
        <w:t>B</w:t>
      </w:r>
      <w:r w:rsidRPr="00F76479">
        <w:rPr>
          <w:lang w:eastAsia="en-GB"/>
        </w:rPr>
        <w:t>ack</w:t>
      </w:r>
      <w:r w:rsidR="00CD5C06">
        <w:rPr>
          <w:lang w:eastAsia="en-GB"/>
        </w:rPr>
        <w:t xml:space="preserve"> </w:t>
      </w:r>
      <w:r w:rsidR="00880E11">
        <w:rPr>
          <w:lang w:eastAsia="en-GB"/>
        </w:rPr>
        <w:t xml:space="preserve">and </w:t>
      </w:r>
      <w:r w:rsidR="00CD5C06">
        <w:rPr>
          <w:lang w:eastAsia="en-GB"/>
        </w:rPr>
        <w:t>share examples of</w:t>
      </w:r>
      <w:r w:rsidR="00880E11">
        <w:rPr>
          <w:lang w:eastAsia="en-GB"/>
        </w:rPr>
        <w:t xml:space="preserve"> impacts</w:t>
      </w:r>
      <w:r w:rsidR="00CD5C06">
        <w:rPr>
          <w:lang w:eastAsia="en-GB"/>
        </w:rPr>
        <w:t>,</w:t>
      </w:r>
      <w:r w:rsidR="00880E11">
        <w:rPr>
          <w:lang w:eastAsia="en-GB"/>
        </w:rPr>
        <w:t xml:space="preserve"> </w:t>
      </w:r>
      <w:r w:rsidR="003117E7">
        <w:rPr>
          <w:lang w:eastAsia="en-GB"/>
        </w:rPr>
        <w:t>including</w:t>
      </w:r>
      <w:r w:rsidR="00880E11">
        <w:rPr>
          <w:lang w:eastAsia="en-GB"/>
        </w:rPr>
        <w:t xml:space="preserve"> </w:t>
      </w:r>
      <w:r w:rsidR="00CD5C06">
        <w:rPr>
          <w:lang w:eastAsia="en-GB"/>
        </w:rPr>
        <w:t>contributions</w:t>
      </w:r>
      <w:r w:rsidR="00880E11">
        <w:rPr>
          <w:lang w:eastAsia="en-GB"/>
        </w:rPr>
        <w:t xml:space="preserve"> to aspirations and </w:t>
      </w:r>
      <w:r w:rsidRPr="00F76479">
        <w:rPr>
          <w:lang w:eastAsia="en-GB"/>
        </w:rPr>
        <w:t xml:space="preserve">outlook. </w:t>
      </w:r>
      <w:r w:rsidR="00880E11">
        <w:rPr>
          <w:lang w:eastAsia="en-GB"/>
        </w:rPr>
        <w:t>During interviews</w:t>
      </w:r>
      <w:r w:rsidR="00CD5C06">
        <w:rPr>
          <w:lang w:eastAsia="en-GB"/>
        </w:rPr>
        <w:t>,</w:t>
      </w:r>
      <w:r w:rsidRPr="00F76479">
        <w:rPr>
          <w:lang w:eastAsia="en-GB"/>
        </w:rPr>
        <w:t xml:space="preserve"> connection</w:t>
      </w:r>
      <w:r w:rsidR="00880E11">
        <w:rPr>
          <w:lang w:eastAsia="en-GB"/>
        </w:rPr>
        <w:t>s</w:t>
      </w:r>
      <w:r w:rsidRPr="00F76479">
        <w:rPr>
          <w:lang w:eastAsia="en-GB"/>
        </w:rPr>
        <w:t xml:space="preserve"> between their involvement with the project and </w:t>
      </w:r>
      <w:r w:rsidR="00880E11">
        <w:rPr>
          <w:lang w:eastAsia="en-GB"/>
        </w:rPr>
        <w:t>target</w:t>
      </w:r>
      <w:r w:rsidRPr="00F76479">
        <w:rPr>
          <w:lang w:eastAsia="en-GB"/>
        </w:rPr>
        <w:t xml:space="preserve"> outcomes </w:t>
      </w:r>
      <w:r w:rsidR="00880E11">
        <w:rPr>
          <w:lang w:eastAsia="en-GB"/>
        </w:rPr>
        <w:t>were fully</w:t>
      </w:r>
      <w:r w:rsidR="00880E11" w:rsidRPr="00F76479">
        <w:rPr>
          <w:lang w:eastAsia="en-GB"/>
        </w:rPr>
        <w:t xml:space="preserve"> </w:t>
      </w:r>
      <w:r w:rsidRPr="00F76479">
        <w:rPr>
          <w:lang w:eastAsia="en-GB"/>
        </w:rPr>
        <w:t xml:space="preserve">explored. </w:t>
      </w:r>
    </w:p>
    <w:p w14:paraId="392C1491" w14:textId="0DEE8E62" w:rsidR="00A07948" w:rsidRPr="00F76479" w:rsidRDefault="00A07948" w:rsidP="00A07948">
      <w:pPr>
        <w:pStyle w:val="Chapter2Body"/>
        <w:rPr>
          <w:lang w:eastAsia="en-GB"/>
        </w:rPr>
      </w:pPr>
      <w:r w:rsidRPr="00F76479">
        <w:rPr>
          <w:lang w:eastAsia="en-GB"/>
        </w:rPr>
        <w:t>Each interview was</w:t>
      </w:r>
      <w:r>
        <w:rPr>
          <w:lang w:eastAsia="en-GB"/>
        </w:rPr>
        <w:t xml:space="preserve"> recorded, </w:t>
      </w:r>
      <w:proofErr w:type="gramStart"/>
      <w:r>
        <w:rPr>
          <w:lang w:eastAsia="en-GB"/>
        </w:rPr>
        <w:t>transcribed</w:t>
      </w:r>
      <w:proofErr w:type="gramEnd"/>
      <w:r>
        <w:rPr>
          <w:lang w:eastAsia="en-GB"/>
        </w:rPr>
        <w:t xml:space="preserve"> and</w:t>
      </w:r>
      <w:r w:rsidRPr="00F76479">
        <w:rPr>
          <w:lang w:eastAsia="en-GB"/>
        </w:rPr>
        <w:t xml:space="preserve"> written up as a case study using </w:t>
      </w:r>
      <w:r w:rsidR="00CD5C06">
        <w:rPr>
          <w:lang w:eastAsia="en-GB"/>
        </w:rPr>
        <w:t>the</w:t>
      </w:r>
      <w:r w:rsidRPr="00F76479">
        <w:rPr>
          <w:lang w:eastAsia="en-GB"/>
        </w:rPr>
        <w:t xml:space="preserve"> first-person style, to ensure that young people’s voices and views on the project were clearly articulated.</w:t>
      </w:r>
    </w:p>
    <w:p w14:paraId="2A1A0D24" w14:textId="13D8F9D4" w:rsidR="00880E11" w:rsidRDefault="00A07948" w:rsidP="00A07948">
      <w:pPr>
        <w:pStyle w:val="Chapter2Body"/>
        <w:rPr>
          <w:lang w:eastAsia="en-GB"/>
        </w:rPr>
      </w:pPr>
      <w:r w:rsidRPr="00F76479">
        <w:rPr>
          <w:lang w:eastAsia="en-GB"/>
        </w:rPr>
        <w:t>Where possible, a stakeholder interview linked to each young person</w:t>
      </w:r>
      <w:r>
        <w:rPr>
          <w:lang w:eastAsia="en-GB"/>
        </w:rPr>
        <w:t xml:space="preserve"> </w:t>
      </w:r>
      <w:r w:rsidRPr="00F76479">
        <w:rPr>
          <w:lang w:eastAsia="en-GB"/>
        </w:rPr>
        <w:t xml:space="preserve">was also undertaken to give an additional viewpoint of the young person’s current situation, any progress made and personal development observed within the context of the CashBack outcomes. </w:t>
      </w:r>
    </w:p>
    <w:p w14:paraId="6B1DC45B" w14:textId="3151BC6A" w:rsidR="00A07948" w:rsidRPr="00F76479" w:rsidRDefault="00A07948" w:rsidP="00A07948">
      <w:pPr>
        <w:pStyle w:val="Chapter2Body"/>
        <w:rPr>
          <w:lang w:eastAsia="en-GB"/>
        </w:rPr>
      </w:pPr>
      <w:r w:rsidRPr="00F76479">
        <w:rPr>
          <w:lang w:eastAsia="en-GB"/>
        </w:rPr>
        <w:lastRenderedPageBreak/>
        <w:t xml:space="preserve">In each case, </w:t>
      </w:r>
      <w:r w:rsidR="003117E7">
        <w:rPr>
          <w:lang w:eastAsia="en-GB"/>
        </w:rPr>
        <w:t xml:space="preserve">the identification and involvement of </w:t>
      </w:r>
      <w:r w:rsidRPr="00F76479">
        <w:rPr>
          <w:lang w:eastAsia="en-GB"/>
        </w:rPr>
        <w:t>stakeholder</w:t>
      </w:r>
      <w:r w:rsidR="003117E7">
        <w:rPr>
          <w:lang w:eastAsia="en-GB"/>
        </w:rPr>
        <w:t>s</w:t>
      </w:r>
      <w:r w:rsidRPr="00F76479">
        <w:rPr>
          <w:lang w:eastAsia="en-GB"/>
        </w:rPr>
        <w:t xml:space="preserve"> </w:t>
      </w:r>
      <w:r w:rsidR="00CD5C06">
        <w:rPr>
          <w:lang w:eastAsia="en-GB"/>
        </w:rPr>
        <w:t>relied</w:t>
      </w:r>
      <w:r w:rsidRPr="00F76479">
        <w:rPr>
          <w:lang w:eastAsia="en-GB"/>
        </w:rPr>
        <w:t xml:space="preserve"> on the young person having other people in supportive roles, and individuals being willing to take part. </w:t>
      </w:r>
      <w:r w:rsidR="003117E7">
        <w:rPr>
          <w:lang w:eastAsia="en-GB"/>
        </w:rPr>
        <w:t>If</w:t>
      </w:r>
      <w:r>
        <w:rPr>
          <w:lang w:eastAsia="en-GB"/>
        </w:rPr>
        <w:t xml:space="preserve"> young people did not have other supportive or professional relationships, we sought the perspective of the Passport Cashback </w:t>
      </w:r>
      <w:r w:rsidR="00CD5C06">
        <w:rPr>
          <w:lang w:eastAsia="en-GB"/>
        </w:rPr>
        <w:t>caseworker</w:t>
      </w:r>
      <w:r>
        <w:rPr>
          <w:lang w:eastAsia="en-GB"/>
        </w:rPr>
        <w:t xml:space="preserve"> involved.</w:t>
      </w:r>
    </w:p>
    <w:p w14:paraId="7002D469" w14:textId="38E1226B" w:rsidR="00A07948" w:rsidRDefault="00A07948" w:rsidP="00A07948">
      <w:pPr>
        <w:pStyle w:val="Chapter2Body"/>
        <w:rPr>
          <w:lang w:eastAsia="en-GB"/>
        </w:rPr>
      </w:pPr>
      <w:r w:rsidRPr="00F76479">
        <w:rPr>
          <w:lang w:eastAsia="en-GB"/>
        </w:rPr>
        <w:t>The aim was to carry out one paired case stud</w:t>
      </w:r>
      <w:r w:rsidR="003117E7">
        <w:rPr>
          <w:lang w:eastAsia="en-GB"/>
        </w:rPr>
        <w:t>y</w:t>
      </w:r>
      <w:r w:rsidRPr="00F76479">
        <w:rPr>
          <w:lang w:eastAsia="en-GB"/>
        </w:rPr>
        <w:t xml:space="preserve"> (</w:t>
      </w:r>
      <w:r w:rsidR="003117E7">
        <w:rPr>
          <w:lang w:eastAsia="en-GB"/>
        </w:rPr>
        <w:t xml:space="preserve">presenting the views of a </w:t>
      </w:r>
      <w:r w:rsidRPr="00F76479">
        <w:rPr>
          <w:lang w:eastAsia="en-GB"/>
        </w:rPr>
        <w:t xml:space="preserve">young person and stakeholder) each quarter. </w:t>
      </w:r>
      <w:r>
        <w:rPr>
          <w:lang w:eastAsia="en-GB"/>
        </w:rPr>
        <w:t>By</w:t>
      </w:r>
      <w:r w:rsidRPr="00F76479">
        <w:rPr>
          <w:lang w:eastAsia="en-GB"/>
        </w:rPr>
        <w:t xml:space="preserve"> the end of Year 2, </w:t>
      </w:r>
      <w:r>
        <w:rPr>
          <w:lang w:eastAsia="en-GB"/>
        </w:rPr>
        <w:t xml:space="preserve">5 </w:t>
      </w:r>
      <w:r w:rsidRPr="00F76479">
        <w:rPr>
          <w:lang w:eastAsia="en-GB"/>
        </w:rPr>
        <w:t xml:space="preserve">case studies </w:t>
      </w:r>
      <w:r w:rsidR="003117E7">
        <w:rPr>
          <w:lang w:eastAsia="en-GB"/>
        </w:rPr>
        <w:t>were</w:t>
      </w:r>
      <w:r w:rsidRPr="00F76479">
        <w:rPr>
          <w:lang w:eastAsia="en-GB"/>
        </w:rPr>
        <w:t xml:space="preserve"> written</w:t>
      </w:r>
      <w:r>
        <w:rPr>
          <w:lang w:eastAsia="en-GB"/>
        </w:rPr>
        <w:t xml:space="preserve"> (two in the last quarters of Year 1 and three during Year 2). </w:t>
      </w:r>
      <w:r w:rsidR="003117E7">
        <w:rPr>
          <w:lang w:eastAsia="en-GB"/>
        </w:rPr>
        <w:t>An</w:t>
      </w:r>
      <w:r>
        <w:rPr>
          <w:lang w:eastAsia="en-GB"/>
        </w:rPr>
        <w:t>other case study was proposed but not developed as the young person</w:t>
      </w:r>
      <w:r w:rsidR="007F244E">
        <w:rPr>
          <w:lang w:eastAsia="en-GB"/>
        </w:rPr>
        <w:t>’s</w:t>
      </w:r>
      <w:r>
        <w:rPr>
          <w:lang w:eastAsia="en-GB"/>
        </w:rPr>
        <w:t xml:space="preserve"> circumstances </w:t>
      </w:r>
      <w:r w:rsidR="007F244E">
        <w:rPr>
          <w:lang w:eastAsia="en-GB"/>
        </w:rPr>
        <w:t xml:space="preserve">changed </w:t>
      </w:r>
      <w:r>
        <w:rPr>
          <w:lang w:eastAsia="en-GB"/>
        </w:rPr>
        <w:t xml:space="preserve">which affected </w:t>
      </w:r>
      <w:r w:rsidR="003117E7">
        <w:rPr>
          <w:lang w:eastAsia="en-GB"/>
        </w:rPr>
        <w:t xml:space="preserve">their ability to </w:t>
      </w:r>
      <w:r>
        <w:rPr>
          <w:lang w:eastAsia="en-GB"/>
        </w:rPr>
        <w:t>participa</w:t>
      </w:r>
      <w:r w:rsidR="003117E7">
        <w:rPr>
          <w:lang w:eastAsia="en-GB"/>
        </w:rPr>
        <w:t>te</w:t>
      </w:r>
      <w:r>
        <w:rPr>
          <w:lang w:eastAsia="en-GB"/>
        </w:rPr>
        <w:t xml:space="preserve">. One stakeholder </w:t>
      </w:r>
      <w:r w:rsidR="003117E7">
        <w:rPr>
          <w:lang w:eastAsia="en-GB"/>
        </w:rPr>
        <w:t xml:space="preserve">from a social work team </w:t>
      </w:r>
      <w:r>
        <w:rPr>
          <w:lang w:eastAsia="en-GB"/>
        </w:rPr>
        <w:t xml:space="preserve">committed to </w:t>
      </w:r>
      <w:r w:rsidR="00CD5C06">
        <w:rPr>
          <w:lang w:eastAsia="en-GB"/>
        </w:rPr>
        <w:t>taking</w:t>
      </w:r>
      <w:r>
        <w:rPr>
          <w:lang w:eastAsia="en-GB"/>
        </w:rPr>
        <w:t xml:space="preserve"> part but </w:t>
      </w:r>
      <w:r w:rsidR="00CD5C06">
        <w:rPr>
          <w:lang w:eastAsia="en-GB"/>
        </w:rPr>
        <w:t xml:space="preserve">later </w:t>
      </w:r>
      <w:r>
        <w:rPr>
          <w:lang w:eastAsia="en-GB"/>
        </w:rPr>
        <w:t>withdrew because of revised local authority policies on sharing information.</w:t>
      </w:r>
    </w:p>
    <w:p w14:paraId="379BBC00" w14:textId="2701FEF5" w:rsidR="00A07948" w:rsidRPr="007D6329" w:rsidRDefault="007F244E" w:rsidP="00A07948">
      <w:pPr>
        <w:pStyle w:val="Chapter2Body"/>
        <w:rPr>
          <w:lang w:eastAsia="en-GB"/>
        </w:rPr>
      </w:pPr>
      <w:r>
        <w:rPr>
          <w:lang w:eastAsia="en-GB"/>
        </w:rPr>
        <w:t>A</w:t>
      </w:r>
      <w:r w:rsidR="00A07948">
        <w:rPr>
          <w:lang w:eastAsia="en-GB"/>
        </w:rPr>
        <w:t>s far as possible</w:t>
      </w:r>
      <w:r>
        <w:rPr>
          <w:lang w:eastAsia="en-GB"/>
        </w:rPr>
        <w:t>, the evaluation team sought</w:t>
      </w:r>
      <w:r w:rsidR="00A07948">
        <w:rPr>
          <w:lang w:eastAsia="en-GB"/>
        </w:rPr>
        <w:t xml:space="preserve"> to </w:t>
      </w:r>
      <w:r>
        <w:rPr>
          <w:lang w:eastAsia="en-GB"/>
        </w:rPr>
        <w:t xml:space="preserve">develop </w:t>
      </w:r>
      <w:r w:rsidR="00A07948">
        <w:rPr>
          <w:lang w:eastAsia="en-GB"/>
        </w:rPr>
        <w:t xml:space="preserve">a range of </w:t>
      </w:r>
      <w:r>
        <w:rPr>
          <w:lang w:eastAsia="en-GB"/>
        </w:rPr>
        <w:t xml:space="preserve">case studies </w:t>
      </w:r>
      <w:r w:rsidR="00A07948">
        <w:rPr>
          <w:lang w:eastAsia="en-GB"/>
        </w:rPr>
        <w:t xml:space="preserve">representing </w:t>
      </w:r>
      <w:r>
        <w:rPr>
          <w:lang w:eastAsia="en-GB"/>
        </w:rPr>
        <w:t xml:space="preserve">young people </w:t>
      </w:r>
      <w:r w:rsidR="00A07948">
        <w:rPr>
          <w:lang w:eastAsia="en-GB"/>
        </w:rPr>
        <w:t>who were moving into work, college or exploring personal development options. The case studies also represented young people with a range of offending histories and backgrounds.</w:t>
      </w:r>
    </w:p>
    <w:p w14:paraId="6C882F94" w14:textId="10E19D2D" w:rsidR="00A07948" w:rsidRDefault="00A07948" w:rsidP="00A07948">
      <w:pPr>
        <w:pStyle w:val="Chapter2Body"/>
        <w:rPr>
          <w:lang w:eastAsia="en-GB"/>
        </w:rPr>
      </w:pPr>
      <w:r>
        <w:rPr>
          <w:lang w:eastAsia="en-GB"/>
        </w:rPr>
        <w:t xml:space="preserve">The evaluation proposal </w:t>
      </w:r>
      <w:r w:rsidR="003117E7">
        <w:rPr>
          <w:lang w:eastAsia="en-GB"/>
        </w:rPr>
        <w:t xml:space="preserve">included </w:t>
      </w:r>
      <w:r>
        <w:rPr>
          <w:lang w:eastAsia="en-GB"/>
        </w:rPr>
        <w:t>visits to Polmont and engagement with young people there, but COVID restrictions</w:t>
      </w:r>
      <w:r w:rsidR="007F244E">
        <w:rPr>
          <w:lang w:eastAsia="en-GB"/>
        </w:rPr>
        <w:t xml:space="preserve"> </w:t>
      </w:r>
      <w:r>
        <w:rPr>
          <w:lang w:eastAsia="en-GB"/>
        </w:rPr>
        <w:t xml:space="preserve">prevented this. </w:t>
      </w:r>
      <w:r w:rsidR="00880E11">
        <w:rPr>
          <w:lang w:eastAsia="en-GB"/>
        </w:rPr>
        <w:t>The case studies have generated evidence from</w:t>
      </w:r>
      <w:r>
        <w:rPr>
          <w:lang w:eastAsia="en-GB"/>
        </w:rPr>
        <w:t xml:space="preserve"> five young people, four Access to Industry staff (including two caseworkers), and </w:t>
      </w:r>
      <w:r w:rsidR="00880E11">
        <w:rPr>
          <w:lang w:eastAsia="en-GB"/>
        </w:rPr>
        <w:t xml:space="preserve">two external stakeholders </w:t>
      </w:r>
      <w:r>
        <w:rPr>
          <w:lang w:eastAsia="en-GB"/>
        </w:rPr>
        <w:t>from Action for Children and Police Scotland (Public Protection).</w:t>
      </w:r>
    </w:p>
    <w:p w14:paraId="3F9629F7" w14:textId="550633B9" w:rsidR="00A07948" w:rsidRDefault="00A07948" w:rsidP="00A07948">
      <w:pPr>
        <w:pStyle w:val="Chapter2Body"/>
        <w:rPr>
          <w:lang w:eastAsia="en-GB"/>
        </w:rPr>
      </w:pPr>
      <w:r w:rsidRPr="00F66069">
        <w:rPr>
          <w:lang w:eastAsia="en-GB"/>
        </w:rPr>
        <w:t xml:space="preserve">Access to Industry </w:t>
      </w:r>
      <w:r w:rsidR="00CD5C06">
        <w:rPr>
          <w:lang w:eastAsia="en-GB"/>
        </w:rPr>
        <w:t>uses</w:t>
      </w:r>
      <w:r w:rsidRPr="00F66069">
        <w:rPr>
          <w:lang w:eastAsia="en-GB"/>
        </w:rPr>
        <w:t xml:space="preserve"> their own model of self-evaluation</w:t>
      </w:r>
      <w:r w:rsidR="00880E11">
        <w:rPr>
          <w:lang w:eastAsia="en-GB"/>
        </w:rPr>
        <w:t xml:space="preserve">. This includes using </w:t>
      </w:r>
      <w:r>
        <w:rPr>
          <w:lang w:eastAsia="en-GB"/>
        </w:rPr>
        <w:t xml:space="preserve">feedback forms for training events and </w:t>
      </w:r>
      <w:r w:rsidRPr="00F66069">
        <w:rPr>
          <w:lang w:eastAsia="en-GB"/>
        </w:rPr>
        <w:t xml:space="preserve">the </w:t>
      </w:r>
      <w:r>
        <w:rPr>
          <w:lang w:eastAsia="en-GB"/>
        </w:rPr>
        <w:t>outcomes star approach to explore ‘before and after’ perspectives</w:t>
      </w:r>
      <w:r w:rsidRPr="00F66069">
        <w:rPr>
          <w:lang w:eastAsia="en-GB"/>
        </w:rPr>
        <w:t xml:space="preserve">. </w:t>
      </w:r>
      <w:r w:rsidR="00880E11">
        <w:rPr>
          <w:lang w:eastAsia="en-GB"/>
        </w:rPr>
        <w:t>At the start of phase 5</w:t>
      </w:r>
      <w:r w:rsidR="00CD5C06">
        <w:rPr>
          <w:lang w:eastAsia="en-GB"/>
        </w:rPr>
        <w:t>,</w:t>
      </w:r>
      <w:r w:rsidR="00880E11">
        <w:rPr>
          <w:lang w:eastAsia="en-GB"/>
        </w:rPr>
        <w:t xml:space="preserve"> s</w:t>
      </w:r>
      <w:r w:rsidRPr="00F66069">
        <w:rPr>
          <w:lang w:eastAsia="en-GB"/>
        </w:rPr>
        <w:t xml:space="preserve">taff </w:t>
      </w:r>
      <w:r w:rsidR="00880E11">
        <w:rPr>
          <w:lang w:eastAsia="en-GB"/>
        </w:rPr>
        <w:t>shared</w:t>
      </w:r>
      <w:r w:rsidR="00880E11" w:rsidRPr="00F66069">
        <w:rPr>
          <w:lang w:eastAsia="en-GB"/>
        </w:rPr>
        <w:t xml:space="preserve"> </w:t>
      </w:r>
      <w:r w:rsidRPr="00F66069">
        <w:rPr>
          <w:lang w:eastAsia="en-GB"/>
        </w:rPr>
        <w:t>the</w:t>
      </w:r>
      <w:r w:rsidR="007F244E">
        <w:rPr>
          <w:lang w:eastAsia="en-GB"/>
        </w:rPr>
        <w:t>se approaches</w:t>
      </w:r>
      <w:r w:rsidR="00CD5C06">
        <w:rPr>
          <w:lang w:eastAsia="en-GB"/>
        </w:rPr>
        <w:t xml:space="preserve"> </w:t>
      </w:r>
      <w:r w:rsidRPr="00F66069">
        <w:rPr>
          <w:lang w:eastAsia="en-GB"/>
        </w:rPr>
        <w:t xml:space="preserve">with The Lines Between to </w:t>
      </w:r>
      <w:r w:rsidR="00880E11">
        <w:rPr>
          <w:lang w:eastAsia="en-GB"/>
        </w:rPr>
        <w:t>confirm</w:t>
      </w:r>
      <w:r w:rsidRPr="00F66069">
        <w:rPr>
          <w:lang w:eastAsia="en-GB"/>
        </w:rPr>
        <w:t xml:space="preserve"> the</w:t>
      </w:r>
      <w:r w:rsidR="00880E11">
        <w:rPr>
          <w:lang w:eastAsia="en-GB"/>
        </w:rPr>
        <w:t xml:space="preserve"> tools and </w:t>
      </w:r>
      <w:r w:rsidRPr="00F66069">
        <w:rPr>
          <w:lang w:eastAsia="en-GB"/>
        </w:rPr>
        <w:t>materials</w:t>
      </w:r>
      <w:r w:rsidR="00880E11">
        <w:rPr>
          <w:lang w:eastAsia="en-GB"/>
        </w:rPr>
        <w:t xml:space="preserve"> were fit for the purposes of self-evaluation</w:t>
      </w:r>
      <w:r w:rsidRPr="00F66069">
        <w:rPr>
          <w:lang w:eastAsia="en-GB"/>
        </w:rPr>
        <w:t>.</w:t>
      </w:r>
    </w:p>
    <w:p w14:paraId="1936E7B6" w14:textId="79B3A0A2" w:rsidR="00FC7EF7" w:rsidRDefault="00142CEC" w:rsidP="00547666">
      <w:pPr>
        <w:pStyle w:val="Chapter2Body"/>
      </w:pPr>
      <w:r>
        <w:t>Researchers from The Lines Between</w:t>
      </w:r>
      <w:r w:rsidR="00B02BB5">
        <w:t xml:space="preserve"> also analysed secondary data </w:t>
      </w:r>
      <w:r w:rsidR="00F1753F">
        <w:t>sources</w:t>
      </w:r>
      <w:r w:rsidR="00CD5C06">
        <w:t>,</w:t>
      </w:r>
      <w:r w:rsidR="00F1753F">
        <w:t xml:space="preserve"> </w:t>
      </w:r>
      <w:r w:rsidR="00B02BB5" w:rsidRPr="00B02BB5">
        <w:t>including</w:t>
      </w:r>
      <w:r w:rsidR="00A32432">
        <w:t xml:space="preserve"> </w:t>
      </w:r>
      <w:r w:rsidR="00A26D90">
        <w:t>Access to Industry</w:t>
      </w:r>
      <w:r w:rsidR="00CA3043">
        <w:t>’s</w:t>
      </w:r>
      <w:r w:rsidR="00395C82" w:rsidRPr="00B41E5C">
        <w:t xml:space="preserve"> quarterly reports </w:t>
      </w:r>
      <w:r w:rsidR="00482874" w:rsidRPr="00B41E5C">
        <w:t>to Inspiring Scotland and the Scottish Government</w:t>
      </w:r>
      <w:r w:rsidR="00547666">
        <w:t xml:space="preserve">. </w:t>
      </w:r>
    </w:p>
    <w:p w14:paraId="7F3829F1" w14:textId="6D1F476B" w:rsidR="00CA3043" w:rsidRDefault="00CC48BC" w:rsidP="00547666">
      <w:pPr>
        <w:pStyle w:val="Chapter2Body"/>
      </w:pPr>
      <w:r>
        <w:t xml:space="preserve">The scorecard data presented throughout chapter 3, which indicates </w:t>
      </w:r>
      <w:r w:rsidR="00CD5C06">
        <w:t>whether</w:t>
      </w:r>
      <w:r>
        <w:t xml:space="preserve"> the </w:t>
      </w:r>
      <w:r w:rsidR="00CA3043">
        <w:t xml:space="preserve">CashBack for Communities </w:t>
      </w:r>
      <w:r>
        <w:t>outcome</w:t>
      </w:r>
      <w:r w:rsidR="007309E9">
        <w:t xml:space="preserve"> targets</w:t>
      </w:r>
      <w:r>
        <w:t xml:space="preserve"> </w:t>
      </w:r>
      <w:r w:rsidR="00CD5C06">
        <w:t>were</w:t>
      </w:r>
      <w:r w:rsidR="007309E9">
        <w:t xml:space="preserve"> m</w:t>
      </w:r>
      <w:r>
        <w:t>et</w:t>
      </w:r>
      <w:r w:rsidR="007309E9">
        <w:t>,</w:t>
      </w:r>
      <w:r>
        <w:t xml:space="preserve"> </w:t>
      </w:r>
      <w:r w:rsidR="00FC7EF7">
        <w:t>is</w:t>
      </w:r>
      <w:r>
        <w:t xml:space="preserve"> based on </w:t>
      </w:r>
      <w:r w:rsidR="00880E11">
        <w:t>self-</w:t>
      </w:r>
      <w:r w:rsidR="00CA3043">
        <w:t xml:space="preserve">evaluation </w:t>
      </w:r>
      <w:r w:rsidR="00880E11">
        <w:t>data gathered from</w:t>
      </w:r>
      <w:r w:rsidR="00CA3043">
        <w:t xml:space="preserve"> young people</w:t>
      </w:r>
      <w:r w:rsidR="00880E11">
        <w:t xml:space="preserve"> who have engaged with Passport CashBack</w:t>
      </w:r>
      <w:r w:rsidR="00CA3043">
        <w:t>.</w:t>
      </w:r>
    </w:p>
    <w:p w14:paraId="512C9650" w14:textId="34A9CFAF" w:rsidR="00B02BB5" w:rsidRDefault="00B02BB5" w:rsidP="00B41E5C">
      <w:pPr>
        <w:pStyle w:val="Chapter2Body"/>
      </w:pPr>
      <w:r w:rsidRPr="00B41E5C">
        <w:t xml:space="preserve">The remainder </w:t>
      </w:r>
      <w:r w:rsidR="00F1753F" w:rsidRPr="00B41E5C">
        <w:t>of th</w:t>
      </w:r>
      <w:r w:rsidR="00F1753F">
        <w:t xml:space="preserve">e report </w:t>
      </w:r>
      <w:r w:rsidR="00313AF6">
        <w:t>is</w:t>
      </w:r>
      <w:r w:rsidR="00F1753F">
        <w:t xml:space="preserve"> structured as follows:</w:t>
      </w:r>
    </w:p>
    <w:p w14:paraId="4C92D369" w14:textId="5C3159CC" w:rsidR="00F1753F" w:rsidRDefault="00F1753F" w:rsidP="00F1753F">
      <w:pPr>
        <w:pStyle w:val="Bullets"/>
      </w:pPr>
      <w:r>
        <w:t xml:space="preserve">Chapter </w:t>
      </w:r>
      <w:r w:rsidR="00B41E5C">
        <w:t>3</w:t>
      </w:r>
      <w:r>
        <w:t xml:space="preserve"> describes the impact of </w:t>
      </w:r>
      <w:r w:rsidR="00A26D90">
        <w:t>Passport CashBack</w:t>
      </w:r>
      <w:r>
        <w:t xml:space="preserve"> on young people and shows progress toward programme outcomes</w:t>
      </w:r>
      <w:r w:rsidR="0014757C">
        <w:t>.</w:t>
      </w:r>
    </w:p>
    <w:p w14:paraId="39B2F0D6" w14:textId="65994333" w:rsidR="00F1753F" w:rsidRDefault="00F1753F" w:rsidP="00F1753F">
      <w:pPr>
        <w:pStyle w:val="Bullets"/>
      </w:pPr>
      <w:r>
        <w:t xml:space="preserve">Chapter </w:t>
      </w:r>
      <w:r w:rsidR="00693FB1">
        <w:t>4</w:t>
      </w:r>
      <w:r>
        <w:t xml:space="preserve"> reflects on </w:t>
      </w:r>
      <w:r w:rsidR="00CA3043">
        <w:t xml:space="preserve">the </w:t>
      </w:r>
      <w:r>
        <w:t>delivery</w:t>
      </w:r>
      <w:r w:rsidR="00CA3043">
        <w:t xml:space="preserve"> of the project</w:t>
      </w:r>
      <w:r>
        <w:t>, describing highlights</w:t>
      </w:r>
      <w:r w:rsidR="008F3163">
        <w:t xml:space="preserve"> and</w:t>
      </w:r>
      <w:r>
        <w:t xml:space="preserve"> challenges</w:t>
      </w:r>
      <w:r w:rsidR="0014757C">
        <w:t>.</w:t>
      </w:r>
    </w:p>
    <w:p w14:paraId="1C7D0302" w14:textId="75DDB1B9" w:rsidR="00F1753F" w:rsidRPr="00B02BB5" w:rsidRDefault="00F1753F" w:rsidP="00F1753F">
      <w:pPr>
        <w:pStyle w:val="Bullets"/>
      </w:pPr>
      <w:r>
        <w:t xml:space="preserve">Chapter </w:t>
      </w:r>
      <w:r w:rsidR="00693FB1">
        <w:t>5</w:t>
      </w:r>
      <w:r>
        <w:t xml:space="preserve"> presents a short conclusion. </w:t>
      </w:r>
    </w:p>
    <w:p w14:paraId="1337F773" w14:textId="77777777" w:rsidR="00FA7AE9" w:rsidRPr="00A32432" w:rsidRDefault="00FA7AE9" w:rsidP="00A32432">
      <w:pPr>
        <w:pStyle w:val="Bullets"/>
        <w:ind w:left="697" w:hanging="357"/>
      </w:pPr>
      <w:r>
        <w:br w:type="page"/>
      </w:r>
    </w:p>
    <w:p w14:paraId="53F977DF" w14:textId="3F2540E9" w:rsidR="00D55A07" w:rsidRPr="00FA7AE9" w:rsidRDefault="00D55A07" w:rsidP="00FA7AE9">
      <w:pPr>
        <w:pStyle w:val="1ChapterTitle"/>
      </w:pPr>
      <w:bookmarkStart w:id="2" w:name="_Toc107316672"/>
      <w:r w:rsidRPr="00FA7AE9">
        <w:lastRenderedPageBreak/>
        <w:t>Impact on young people</w:t>
      </w:r>
      <w:bookmarkEnd w:id="2"/>
    </w:p>
    <w:p w14:paraId="40DE60C1" w14:textId="1EBB65E2" w:rsidR="00D55A07" w:rsidRPr="002C0A3C" w:rsidRDefault="00037A49" w:rsidP="002C0A3C">
      <w:pPr>
        <w:pStyle w:val="Chapter3Body"/>
      </w:pPr>
      <w:r>
        <w:rPr>
          <w:lang w:eastAsia="en-GB"/>
        </w:rPr>
        <w:t>This chapter</w:t>
      </w:r>
      <w:r w:rsidR="00D55A07" w:rsidRPr="00D55A07">
        <w:rPr>
          <w:lang w:eastAsia="en-GB"/>
        </w:rPr>
        <w:t xml:space="preserve"> </w:t>
      </w:r>
      <w:r>
        <w:rPr>
          <w:lang w:eastAsia="en-GB"/>
        </w:rPr>
        <w:t xml:space="preserve">explores the impact </w:t>
      </w:r>
      <w:r w:rsidR="00A26D90">
        <w:rPr>
          <w:lang w:eastAsia="en-GB"/>
        </w:rPr>
        <w:t>of Passport CashBack</w:t>
      </w:r>
      <w:r>
        <w:rPr>
          <w:lang w:eastAsia="en-GB"/>
        </w:rPr>
        <w:t xml:space="preserve"> on </w:t>
      </w:r>
      <w:r w:rsidR="00557D03">
        <w:rPr>
          <w:lang w:eastAsia="en-GB"/>
        </w:rPr>
        <w:t>participants</w:t>
      </w:r>
      <w:r>
        <w:rPr>
          <w:lang w:eastAsia="en-GB"/>
        </w:rPr>
        <w:t>,</w:t>
      </w:r>
      <w:r w:rsidR="00D55A07" w:rsidRPr="00D55A07">
        <w:rPr>
          <w:lang w:eastAsia="en-GB"/>
        </w:rPr>
        <w:t xml:space="preserve"> drawing on </w:t>
      </w:r>
      <w:r w:rsidR="00880E11">
        <w:rPr>
          <w:lang w:eastAsia="en-GB"/>
        </w:rPr>
        <w:t>self-</w:t>
      </w:r>
      <w:r w:rsidR="00CA3043">
        <w:rPr>
          <w:lang w:eastAsia="en-GB"/>
        </w:rPr>
        <w:t>evaluation</w:t>
      </w:r>
      <w:r w:rsidR="00880E11">
        <w:rPr>
          <w:lang w:eastAsia="en-GB"/>
        </w:rPr>
        <w:t xml:space="preserve"> data gathered by the project </w:t>
      </w:r>
      <w:r w:rsidRPr="002C0A3C">
        <w:t xml:space="preserve">and </w:t>
      </w:r>
      <w:r w:rsidR="00A26D90">
        <w:t xml:space="preserve">on </w:t>
      </w:r>
      <w:r w:rsidRPr="002C0A3C">
        <w:t xml:space="preserve">qualitative research </w:t>
      </w:r>
      <w:r w:rsidR="00CA3043">
        <w:t xml:space="preserve">undertaken with </w:t>
      </w:r>
      <w:r w:rsidR="00880E11">
        <w:t xml:space="preserve">young people and </w:t>
      </w:r>
      <w:r w:rsidR="00CA3043">
        <w:t xml:space="preserve">stakeholders. </w:t>
      </w:r>
    </w:p>
    <w:p w14:paraId="67D7469B" w14:textId="16405CE1" w:rsidR="00037A49" w:rsidRPr="00E81641" w:rsidRDefault="00037A49" w:rsidP="002C0A3C">
      <w:pPr>
        <w:pStyle w:val="Chapter3Body"/>
        <w:rPr>
          <w:rFonts w:ascii="Times New Roman" w:hAnsi="Times New Roman"/>
          <w:lang w:eastAsia="en-GB"/>
        </w:rPr>
      </w:pPr>
      <w:r w:rsidRPr="002C0A3C">
        <w:t xml:space="preserve">The </w:t>
      </w:r>
      <w:r w:rsidR="00C47B3D" w:rsidRPr="002C0A3C">
        <w:t>evidence is</w:t>
      </w:r>
      <w:r w:rsidR="00C47B3D">
        <w:rPr>
          <w:lang w:eastAsia="en-GB"/>
        </w:rPr>
        <w:t xml:space="preserve"> structured around </w:t>
      </w:r>
      <w:r w:rsidR="00011F35">
        <w:rPr>
          <w:lang w:eastAsia="en-GB"/>
        </w:rPr>
        <w:t xml:space="preserve">the </w:t>
      </w:r>
      <w:r w:rsidR="00C47B3D">
        <w:rPr>
          <w:lang w:eastAsia="en-GB"/>
        </w:rPr>
        <w:t xml:space="preserve">six programme outcomes agreed between CashBack for Communities and </w:t>
      </w:r>
      <w:r w:rsidR="004D4698">
        <w:rPr>
          <w:lang w:eastAsia="en-GB"/>
        </w:rPr>
        <w:t>Access to Industry</w:t>
      </w:r>
      <w:r w:rsidR="003117E7">
        <w:rPr>
          <w:lang w:eastAsia="en-GB"/>
        </w:rPr>
        <w:t>; results are shown below</w:t>
      </w:r>
      <w:r w:rsidR="00C47B3D">
        <w:rPr>
          <w:lang w:eastAsia="en-GB"/>
        </w:rPr>
        <w:t xml:space="preserve">: </w:t>
      </w:r>
    </w:p>
    <w:p w14:paraId="66FFFFCF" w14:textId="558EB804" w:rsidR="00915B25" w:rsidRPr="007B3B82" w:rsidRDefault="002B7A71" w:rsidP="002B7A71">
      <w:pPr>
        <w:pStyle w:val="Chapter3Body"/>
        <w:numPr>
          <w:ilvl w:val="0"/>
          <w:numId w:val="0"/>
        </w:numPr>
        <w:ind w:left="360"/>
        <w:jc w:val="center"/>
        <w:rPr>
          <w:rFonts w:ascii="Times New Roman" w:hAnsi="Times New Roman"/>
          <w:lang w:eastAsia="en-GB"/>
        </w:rPr>
      </w:pPr>
      <w:r w:rsidRPr="002B7A71">
        <w:rPr>
          <w:rFonts w:ascii="Times New Roman" w:hAnsi="Times New Roman"/>
          <w:noProof/>
          <w:lang w:eastAsia="en-GB"/>
        </w:rPr>
        <w:drawing>
          <wp:inline distT="0" distB="0" distL="0" distR="0" wp14:anchorId="6B6FBFAC" wp14:editId="483A5AF7">
            <wp:extent cx="5272925" cy="7466275"/>
            <wp:effectExtent l="0" t="0" r="0" b="1905"/>
            <wp:docPr id="7" name="Picture 7" descr="Timelin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imeline&#10;&#10;Description automatically generated with low confidence"/>
                    <pic:cNvPicPr/>
                  </pic:nvPicPr>
                  <pic:blipFill>
                    <a:blip r:embed="rId20"/>
                    <a:stretch>
                      <a:fillRect/>
                    </a:stretch>
                  </pic:blipFill>
                  <pic:spPr>
                    <a:xfrm>
                      <a:off x="0" y="0"/>
                      <a:ext cx="5272925" cy="7466275"/>
                    </a:xfrm>
                    <a:prstGeom prst="rect">
                      <a:avLst/>
                    </a:prstGeom>
                  </pic:spPr>
                </pic:pic>
              </a:graphicData>
            </a:graphic>
          </wp:inline>
        </w:drawing>
      </w:r>
    </w:p>
    <w:p w14:paraId="5352C785" w14:textId="4BAA813C" w:rsidR="008477F9" w:rsidRDefault="008477F9" w:rsidP="00416079">
      <w:r w:rsidRPr="008477F9">
        <w:lastRenderedPageBreak/>
        <w:t xml:space="preserve">Outcome 1: Young people build their confidence and resilience, benefit from strengthened support networks and reduce risk taking behaviour </w:t>
      </w:r>
    </w:p>
    <w:p w14:paraId="672CAC64" w14:textId="652743DE" w:rsidR="00416079" w:rsidRPr="00416079" w:rsidRDefault="007B3B82" w:rsidP="00E81641">
      <w:pPr>
        <w:pStyle w:val="Chapter1Body"/>
        <w:numPr>
          <w:ilvl w:val="0"/>
          <w:numId w:val="0"/>
        </w:numPr>
        <w:ind w:left="357"/>
      </w:pPr>
      <w:r>
        <w:rPr>
          <w:rFonts w:ascii="Times New Roman" w:hAnsi="Times New Roman"/>
          <w:noProof/>
          <w:lang w:eastAsia="en-GB"/>
        </w:rPr>
        <w:drawing>
          <wp:inline distT="0" distB="0" distL="0" distR="0" wp14:anchorId="2E63897F" wp14:editId="38450465">
            <wp:extent cx="5726430" cy="1129085"/>
            <wp:effectExtent l="0" t="0" r="1270" b="1270"/>
            <wp:docPr id="30" name="Picture 30"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imeline&#10;&#10;Description automatically generated with medium confidence"/>
                    <pic:cNvPicPr/>
                  </pic:nvPicPr>
                  <pic:blipFill rotWithShape="1">
                    <a:blip r:embed="rId21"/>
                    <a:srcRect t="8850" b="77199"/>
                    <a:stretch/>
                  </pic:blipFill>
                  <pic:spPr bwMode="auto">
                    <a:xfrm>
                      <a:off x="0" y="0"/>
                      <a:ext cx="5727700" cy="1129335"/>
                    </a:xfrm>
                    <a:prstGeom prst="rect">
                      <a:avLst/>
                    </a:prstGeom>
                    <a:ln>
                      <a:noFill/>
                    </a:ln>
                    <a:extLst>
                      <a:ext uri="{53640926-AAD7-44D8-BBD7-CCE9431645EC}">
                        <a14:shadowObscured xmlns:a14="http://schemas.microsoft.com/office/drawing/2010/main"/>
                      </a:ext>
                    </a:extLst>
                  </pic:spPr>
                </pic:pic>
              </a:graphicData>
            </a:graphic>
          </wp:inline>
        </w:drawing>
      </w:r>
    </w:p>
    <w:p w14:paraId="53F6A365" w14:textId="78D00580" w:rsidR="005C2008" w:rsidRPr="005C2008" w:rsidRDefault="005C2008" w:rsidP="005C2008">
      <w:pPr>
        <w:pStyle w:val="Chapter3Body"/>
        <w:rPr>
          <w:lang w:eastAsia="en-GB"/>
        </w:rPr>
      </w:pPr>
      <w:r w:rsidRPr="005C2008">
        <w:rPr>
          <w:lang w:eastAsia="en-GB"/>
        </w:rPr>
        <w:t xml:space="preserve">Evaluation and monitoring data collected from young people shows Passport CashBack’s impact on young people’s confidence and resilience. After two years, Passport CashBack has achieved 60-68% of its targets for all but one of the indicators, with the highest figure representing reporting positive changes in young people’s behaviour. The figure is lower (53% of target) for stakeholder reporting changes in behaviour. </w:t>
      </w:r>
    </w:p>
    <w:p w14:paraId="37E73F98" w14:textId="55E77AD6" w:rsidR="005C2008" w:rsidRPr="005C2008" w:rsidRDefault="005C2008" w:rsidP="005C2008">
      <w:pPr>
        <w:pStyle w:val="Chapter3Body"/>
        <w:rPr>
          <w:lang w:eastAsia="en-GB"/>
        </w:rPr>
      </w:pPr>
      <w:r w:rsidRPr="005C2008">
        <w:rPr>
          <w:lang w:eastAsia="en-GB"/>
        </w:rPr>
        <w:t xml:space="preserve">Analysis over the two years shows that the figures from Year 1 and particularly the </w:t>
      </w:r>
      <w:r w:rsidR="00416079">
        <w:rPr>
          <w:lang w:eastAsia="en-GB"/>
        </w:rPr>
        <w:t>first</w:t>
      </w:r>
      <w:r w:rsidR="00416079" w:rsidRPr="005C2008">
        <w:rPr>
          <w:lang w:eastAsia="en-GB"/>
        </w:rPr>
        <w:t xml:space="preserve"> </w:t>
      </w:r>
      <w:r w:rsidRPr="005C2008">
        <w:rPr>
          <w:lang w:eastAsia="en-GB"/>
        </w:rPr>
        <w:t xml:space="preserve">quarters of that year, are the main negative influence on the overall figure, with the context for this explained in the previous pages. Across the four indicators, the </w:t>
      </w:r>
      <w:r w:rsidR="00416079">
        <w:rPr>
          <w:lang w:eastAsia="en-GB"/>
        </w:rPr>
        <w:t>scores</w:t>
      </w:r>
      <w:r w:rsidR="00416079" w:rsidRPr="005C2008">
        <w:rPr>
          <w:lang w:eastAsia="en-GB"/>
        </w:rPr>
        <w:t xml:space="preserve"> </w:t>
      </w:r>
      <w:r w:rsidRPr="005C2008">
        <w:rPr>
          <w:lang w:eastAsia="en-GB"/>
        </w:rPr>
        <w:t>increas</w:t>
      </w:r>
      <w:r w:rsidR="00416079">
        <w:rPr>
          <w:lang w:eastAsia="en-GB"/>
        </w:rPr>
        <w:t>ed</w:t>
      </w:r>
      <w:r w:rsidRPr="005C2008">
        <w:rPr>
          <w:lang w:eastAsia="en-GB"/>
        </w:rPr>
        <w:t xml:space="preserve"> during Quarter 3 of Year 1 and then </w:t>
      </w:r>
      <w:r w:rsidR="00416079">
        <w:rPr>
          <w:lang w:eastAsia="en-GB"/>
        </w:rPr>
        <w:t xml:space="preserve">were </w:t>
      </w:r>
      <w:r w:rsidRPr="005C2008">
        <w:rPr>
          <w:lang w:eastAsia="en-GB"/>
        </w:rPr>
        <w:t>reach</w:t>
      </w:r>
      <w:r w:rsidR="00416079">
        <w:rPr>
          <w:lang w:eastAsia="en-GB"/>
        </w:rPr>
        <w:t>ed</w:t>
      </w:r>
      <w:r w:rsidRPr="005C2008">
        <w:rPr>
          <w:lang w:eastAsia="en-GB"/>
        </w:rPr>
        <w:t xml:space="preserve"> and exceed</w:t>
      </w:r>
      <w:r w:rsidR="00D35927">
        <w:rPr>
          <w:lang w:eastAsia="en-GB"/>
        </w:rPr>
        <w:t>ed</w:t>
      </w:r>
      <w:r w:rsidRPr="005C2008">
        <w:rPr>
          <w:lang w:eastAsia="en-GB"/>
        </w:rPr>
        <w:t xml:space="preserve"> by the end of Year 2. The Year2 figures for the four indicators are between 84% and 123% of target, compared with the range in Year 1 (24% - 33%).</w:t>
      </w:r>
    </w:p>
    <w:p w14:paraId="426496BE" w14:textId="617EA5DF" w:rsidR="00DB6072" w:rsidRDefault="00D35927" w:rsidP="00E81641">
      <w:pPr>
        <w:pStyle w:val="Chapter3Body"/>
      </w:pPr>
      <w:r>
        <w:rPr>
          <w:lang w:eastAsia="en-GB"/>
        </w:rPr>
        <w:t>In the evaluation i</w:t>
      </w:r>
      <w:r w:rsidR="005C2008" w:rsidRPr="005C2008">
        <w:rPr>
          <w:lang w:eastAsia="en-GB"/>
        </w:rPr>
        <w:t>nterviews</w:t>
      </w:r>
      <w:r w:rsidR="00D92407">
        <w:rPr>
          <w:lang w:eastAsia="en-GB"/>
        </w:rPr>
        <w:t>,</w:t>
      </w:r>
      <w:r>
        <w:rPr>
          <w:lang w:eastAsia="en-GB"/>
        </w:rPr>
        <w:t xml:space="preserve"> </w:t>
      </w:r>
      <w:r w:rsidRPr="005C2008">
        <w:rPr>
          <w:lang w:eastAsia="en-GB"/>
        </w:rPr>
        <w:t>young people</w:t>
      </w:r>
      <w:r>
        <w:rPr>
          <w:lang w:eastAsia="en-GB"/>
        </w:rPr>
        <w:t xml:space="preserve"> and stakeholders</w:t>
      </w:r>
      <w:r w:rsidR="005C2008" w:rsidRPr="005C2008">
        <w:rPr>
          <w:lang w:eastAsia="en-GB"/>
        </w:rPr>
        <w:t xml:space="preserve"> </w:t>
      </w:r>
      <w:r>
        <w:rPr>
          <w:lang w:eastAsia="en-GB"/>
        </w:rPr>
        <w:t>identified</w:t>
      </w:r>
      <w:r w:rsidR="005C2008" w:rsidRPr="005C2008">
        <w:rPr>
          <w:lang w:eastAsia="en-GB"/>
        </w:rPr>
        <w:t xml:space="preserve"> the changes in confidence and resilience that </w:t>
      </w:r>
      <w:r>
        <w:rPr>
          <w:lang w:eastAsia="en-GB"/>
        </w:rPr>
        <w:t xml:space="preserve">they </w:t>
      </w:r>
      <w:r w:rsidR="004B4E8F">
        <w:rPr>
          <w:lang w:eastAsia="en-GB"/>
        </w:rPr>
        <w:t xml:space="preserve">attributed to </w:t>
      </w:r>
      <w:r w:rsidR="005C2008" w:rsidRPr="005C2008">
        <w:rPr>
          <w:lang w:eastAsia="en-GB"/>
        </w:rPr>
        <w:t xml:space="preserve">support </w:t>
      </w:r>
      <w:r w:rsidR="004B4E8F">
        <w:rPr>
          <w:lang w:eastAsia="en-GB"/>
        </w:rPr>
        <w:t>from</w:t>
      </w:r>
      <w:r w:rsidR="004B4E8F" w:rsidRPr="005C2008">
        <w:rPr>
          <w:lang w:eastAsia="en-GB"/>
        </w:rPr>
        <w:t xml:space="preserve"> </w:t>
      </w:r>
      <w:r w:rsidR="005C2008" w:rsidRPr="005C2008">
        <w:rPr>
          <w:lang w:eastAsia="en-GB"/>
        </w:rPr>
        <w:t xml:space="preserve">Passport CashBack.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B6072" w:rsidRPr="00377F0B" w14:paraId="10321A2A" w14:textId="77777777" w:rsidTr="00C6273D">
        <w:tc>
          <w:tcPr>
            <w:tcW w:w="1076" w:type="dxa"/>
          </w:tcPr>
          <w:p w14:paraId="38A8BE6D" w14:textId="77777777" w:rsidR="00DB6072" w:rsidRPr="00771658" w:rsidRDefault="00DB6072" w:rsidP="00771658">
            <w:pPr>
              <w:rPr>
                <w:color w:val="538135" w:themeColor="accent6" w:themeShade="BF"/>
              </w:rPr>
            </w:pPr>
            <w:r w:rsidRPr="00771658">
              <w:rPr>
                <w:noProof/>
                <w:color w:val="538135" w:themeColor="accent6" w:themeShade="BF"/>
              </w:rPr>
              <w:drawing>
                <wp:anchor distT="0" distB="0" distL="114300" distR="114300" simplePos="0" relativeHeight="251675648" behindDoc="0" locked="0" layoutInCell="1" allowOverlap="1" wp14:anchorId="6D2273E1" wp14:editId="2A915104">
                  <wp:simplePos x="0" y="0"/>
                  <wp:positionH relativeFrom="column">
                    <wp:posOffset>130203</wp:posOffset>
                  </wp:positionH>
                  <wp:positionV relativeFrom="paragraph">
                    <wp:posOffset>63914</wp:posOffset>
                  </wp:positionV>
                  <wp:extent cx="451485" cy="361950"/>
                  <wp:effectExtent l="0" t="0" r="5715" b="6350"/>
                  <wp:wrapNone/>
                  <wp:docPr id="11" name="Picture 11"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47D8E8A1" w14:textId="6FDE42AD" w:rsidR="007E1F77" w:rsidRDefault="005C2008" w:rsidP="007E1F77">
            <w:pPr>
              <w:rPr>
                <w:rFonts w:ascii="Calibri" w:hAnsi="Calibri" w:cs="Calibri"/>
                <w:bCs/>
                <w:i/>
                <w:iCs/>
                <w:color w:val="4472C4" w:themeColor="accent1"/>
              </w:rPr>
            </w:pPr>
            <w:r w:rsidRPr="007E1F77">
              <w:rPr>
                <w:rFonts w:ascii="Calibri" w:hAnsi="Calibri" w:cs="Calibri"/>
                <w:bCs/>
                <w:i/>
                <w:iCs/>
                <w:color w:val="4472C4" w:themeColor="accent1"/>
              </w:rPr>
              <w:t>“[At the start] He did score himself quite low on confidence and self-esteem and being able to communicate feelings, to be assertive. His confidence has built in this last month and a half that I’ve been working with him. I think that’s down to trust and having somebody that calls him weekly that asks him how he’s doing.” [Kat</w:t>
            </w:r>
            <w:r w:rsidR="001940A8">
              <w:rPr>
                <w:rFonts w:ascii="Calibri" w:hAnsi="Calibri" w:cs="Calibri"/>
                <w:bCs/>
                <w:i/>
                <w:iCs/>
                <w:color w:val="4472C4" w:themeColor="accent1"/>
              </w:rPr>
              <w:t>y</w:t>
            </w:r>
            <w:r w:rsidRPr="007E1F77">
              <w:rPr>
                <w:rFonts w:ascii="Calibri" w:hAnsi="Calibri" w:cs="Calibri"/>
                <w:bCs/>
                <w:i/>
                <w:iCs/>
                <w:color w:val="4472C4" w:themeColor="accent1"/>
              </w:rPr>
              <w:t>, Caseworker</w:t>
            </w:r>
            <w:r w:rsidR="00606D49">
              <w:rPr>
                <w:rFonts w:ascii="Calibri" w:hAnsi="Calibri" w:cs="Calibri"/>
                <w:bCs/>
                <w:i/>
                <w:iCs/>
                <w:color w:val="4472C4" w:themeColor="accent1"/>
              </w:rPr>
              <w:t>,</w:t>
            </w:r>
            <w:r w:rsidRPr="007E1F77">
              <w:rPr>
                <w:rFonts w:ascii="Calibri" w:hAnsi="Calibri" w:cs="Calibri"/>
                <w:bCs/>
                <w:i/>
                <w:iCs/>
                <w:color w:val="4472C4" w:themeColor="accent1"/>
              </w:rPr>
              <w:t xml:space="preserve"> Case Study Y1Q3]</w:t>
            </w:r>
          </w:p>
          <w:p w14:paraId="19F819A8" w14:textId="77777777" w:rsidR="007E1F77" w:rsidRDefault="007E1F77" w:rsidP="007E1F77">
            <w:pPr>
              <w:rPr>
                <w:rFonts w:ascii="Calibri" w:hAnsi="Calibri" w:cs="Calibri"/>
                <w:bCs/>
                <w:i/>
                <w:iCs/>
                <w:color w:val="4472C4" w:themeColor="accent1"/>
              </w:rPr>
            </w:pPr>
          </w:p>
          <w:p w14:paraId="7DD28480" w14:textId="4A830798" w:rsidR="00DB6072" w:rsidRPr="007E1F77" w:rsidRDefault="005C2008" w:rsidP="007E1F77">
            <w:pPr>
              <w:rPr>
                <w:rStyle w:val="SubtleEmphasis"/>
                <w:rFonts w:ascii="Calibri" w:hAnsi="Calibri" w:cs="Calibri"/>
                <w:bCs/>
                <w:i/>
                <w:iCs/>
                <w:color w:val="4472C4" w:themeColor="accent1"/>
              </w:rPr>
            </w:pPr>
            <w:r w:rsidRPr="007E1F77">
              <w:rPr>
                <w:rFonts w:ascii="Calibri" w:hAnsi="Calibri" w:cs="Calibri"/>
                <w:bCs/>
                <w:i/>
                <w:iCs/>
                <w:color w:val="4472C4" w:themeColor="accent1"/>
              </w:rPr>
              <w:t xml:space="preserve">“Last year to this year I’ve changed a lot, I’m not as shy anymore, I’ll stand up for myself if I need to... I want to change my life and get a job, I want to move on... No more trouble; this is me getting my life sorted.” [Andrew, </w:t>
            </w:r>
            <w:r w:rsidR="00606D49">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Y1Q3]</w:t>
            </w:r>
          </w:p>
        </w:tc>
      </w:tr>
    </w:tbl>
    <w:p w14:paraId="2C325378" w14:textId="31089288" w:rsidR="00DB6072" w:rsidRPr="005C2008" w:rsidRDefault="005C2008" w:rsidP="005C2008">
      <w:pPr>
        <w:pStyle w:val="Chapter3Body"/>
        <w:rPr>
          <w:rFonts w:ascii="Calibri" w:hAnsi="Calibri" w:cs="Calibri"/>
          <w:lang w:eastAsia="en-GB"/>
        </w:rPr>
      </w:pPr>
      <w:r w:rsidRPr="005C2008">
        <w:rPr>
          <w:rFonts w:ascii="Calibri" w:hAnsi="Calibri" w:cs="Calibri"/>
          <w:lang w:eastAsia="en-GB"/>
        </w:rPr>
        <w:t>There is a consistent message that having a caseworker taking an interest in, and encouraging a young person, while supporting them with practical tasks, creates a safe foundation which enables opportunities to be considered, and for motivation and self-belief to grow.</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B6072" w:rsidRPr="00377F0B" w14:paraId="74146512" w14:textId="77777777" w:rsidTr="00C6273D">
        <w:tc>
          <w:tcPr>
            <w:tcW w:w="1076" w:type="dxa"/>
          </w:tcPr>
          <w:p w14:paraId="21B8F9AA" w14:textId="77777777" w:rsidR="00DB6072" w:rsidRPr="00E8428E" w:rsidRDefault="00DB6072" w:rsidP="00C6273D">
            <w:pPr>
              <w:rPr>
                <w:noProof/>
                <w:lang w:eastAsia="en-GB"/>
              </w:rPr>
            </w:pPr>
            <w:r>
              <w:rPr>
                <w:noProof/>
                <w:lang w:eastAsia="en-GB"/>
              </w:rPr>
              <w:drawing>
                <wp:anchor distT="0" distB="0" distL="114300" distR="114300" simplePos="0" relativeHeight="251668480" behindDoc="0" locked="0" layoutInCell="1" allowOverlap="1" wp14:anchorId="49D05829" wp14:editId="330973A2">
                  <wp:simplePos x="0" y="0"/>
                  <wp:positionH relativeFrom="column">
                    <wp:posOffset>130203</wp:posOffset>
                  </wp:positionH>
                  <wp:positionV relativeFrom="paragraph">
                    <wp:posOffset>61954</wp:posOffset>
                  </wp:positionV>
                  <wp:extent cx="451485" cy="361950"/>
                  <wp:effectExtent l="0" t="0" r="5715" b="6350"/>
                  <wp:wrapNone/>
                  <wp:docPr id="8" name="Picture 8"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504EA4C8" w14:textId="77777777" w:rsidR="00DB6072" w:rsidRPr="00391866" w:rsidRDefault="00DB6072" w:rsidP="00C6273D">
            <w:pPr>
              <w:rPr>
                <w:i/>
                <w:color w:val="244B5A"/>
              </w:rPr>
            </w:pPr>
          </w:p>
        </w:tc>
      </w:tr>
      <w:tr w:rsidR="00DB6072" w:rsidRPr="00F64A43" w14:paraId="77FA4B31" w14:textId="77777777" w:rsidTr="00C6273D">
        <w:trPr>
          <w:trHeight w:val="284"/>
        </w:trPr>
        <w:tc>
          <w:tcPr>
            <w:tcW w:w="1076" w:type="dxa"/>
            <w:vAlign w:val="center"/>
          </w:tcPr>
          <w:p w14:paraId="4D764A44" w14:textId="77777777" w:rsidR="00DB6072" w:rsidRDefault="00DB6072" w:rsidP="00C6273D">
            <w:pPr>
              <w:rPr>
                <w:rStyle w:val="SubtleEmphasis"/>
                <w:rFonts w:ascii="COOPERHEWITT-LIGHT" w:hAnsi="COOPERHEWITT-LIGHT" w:cstheme="majorHAnsi"/>
                <w:i/>
              </w:rPr>
            </w:pPr>
          </w:p>
          <w:p w14:paraId="4E0BEDBE" w14:textId="77777777" w:rsidR="00DB6072" w:rsidRPr="00E8428E" w:rsidRDefault="00DB6072" w:rsidP="00C6273D">
            <w:pPr>
              <w:rPr>
                <w:rStyle w:val="SubtleEmphasis"/>
                <w:rFonts w:ascii="COOPERHEWITT-LIGHT" w:hAnsi="COOPERHEWITT-LIGHT" w:cstheme="majorHAnsi"/>
                <w:i/>
              </w:rPr>
            </w:pPr>
          </w:p>
        </w:tc>
        <w:tc>
          <w:tcPr>
            <w:tcW w:w="7944" w:type="dxa"/>
          </w:tcPr>
          <w:p w14:paraId="088F30B9" w14:textId="2B2D7172" w:rsidR="005C2008" w:rsidRDefault="005C2008" w:rsidP="005C2008">
            <w:pPr>
              <w:rPr>
                <w:rFonts w:ascii="Calibri" w:hAnsi="Calibri" w:cs="Calibri"/>
                <w:bCs/>
                <w:i/>
                <w:iCs/>
                <w:color w:val="4472C4" w:themeColor="accent1"/>
              </w:rPr>
            </w:pPr>
            <w:r w:rsidRPr="007E1F77">
              <w:rPr>
                <w:rFonts w:ascii="Calibri" w:hAnsi="Calibri" w:cs="Calibri"/>
                <w:bCs/>
                <w:i/>
                <w:iCs/>
                <w:color w:val="4472C4" w:themeColor="accent1"/>
              </w:rPr>
              <w:t>“To have that partner [organisation] who can go in or even speak on the phone just to say, “We’re here, this is what we could do, this is what we can offer,” is very, very helpful. That just gives a wee bit more confidence and more clarity – what’s going to happen in the big bad world.” [Keith, Public Protection, Case Study Y2Q2]</w:t>
            </w:r>
            <w:r w:rsidR="007B3B82">
              <w:rPr>
                <w:rFonts w:ascii="Calibri" w:hAnsi="Calibri" w:cs="Calibri"/>
                <w:bCs/>
                <w:i/>
                <w:iCs/>
                <w:color w:val="4472C4" w:themeColor="accent1"/>
              </w:rPr>
              <w:t xml:space="preserve"> </w:t>
            </w:r>
          </w:p>
          <w:p w14:paraId="26023DC7" w14:textId="77777777" w:rsidR="00D92407" w:rsidRPr="00E81641" w:rsidRDefault="00D92407" w:rsidP="00E81641">
            <w:pPr>
              <w:pStyle w:val="Chapter1Body"/>
              <w:numPr>
                <w:ilvl w:val="0"/>
                <w:numId w:val="0"/>
              </w:numPr>
              <w:ind w:left="357"/>
            </w:pPr>
          </w:p>
          <w:p w14:paraId="6D29CF15" w14:textId="635A6661" w:rsidR="00DB6072" w:rsidRPr="00E215BD" w:rsidRDefault="005C2008" w:rsidP="009C179D">
            <w:pPr>
              <w:rPr>
                <w:rFonts w:ascii="Calibri" w:hAnsi="Calibri" w:cs="Calibri"/>
                <w:bCs/>
                <w:i/>
                <w:iCs/>
                <w:color w:val="4472C4" w:themeColor="accent1"/>
              </w:rPr>
            </w:pPr>
            <w:r w:rsidRPr="007E1F77">
              <w:rPr>
                <w:rFonts w:ascii="Calibri" w:hAnsi="Calibri" w:cs="Calibri"/>
                <w:bCs/>
                <w:i/>
                <w:iCs/>
                <w:color w:val="4472C4" w:themeColor="accent1"/>
              </w:rPr>
              <w:lastRenderedPageBreak/>
              <w:t xml:space="preserve">Greg was an individual who lacked a lot of confidence... having appointments with Rosie has helped him a lot and given him a bit more of an awareness... he’s got his mind set on other goals there as well... That’s </w:t>
            </w:r>
            <w:proofErr w:type="gramStart"/>
            <w:r w:rsidRPr="007E1F77">
              <w:rPr>
                <w:rFonts w:ascii="Calibri" w:hAnsi="Calibri" w:cs="Calibri"/>
                <w:bCs/>
                <w:i/>
                <w:iCs/>
                <w:color w:val="4472C4" w:themeColor="accent1"/>
              </w:rPr>
              <w:t>really good</w:t>
            </w:r>
            <w:proofErr w:type="gramEnd"/>
            <w:r w:rsidRPr="007E1F77">
              <w:rPr>
                <w:rFonts w:ascii="Calibri" w:hAnsi="Calibri" w:cs="Calibri"/>
                <w:bCs/>
                <w:i/>
                <w:iCs/>
                <w:color w:val="4472C4" w:themeColor="accent1"/>
              </w:rPr>
              <w:t xml:space="preserve"> for him because in the time that I’ve been dealing with him, that’s a massive step for him, because he hasn’t had the confidence – he would never have been able to focus, looking even a month or two months in advance. [Keith, Public Protection, Case Study Y2Q2] </w:t>
            </w:r>
          </w:p>
        </w:tc>
      </w:tr>
    </w:tbl>
    <w:p w14:paraId="58B1F8D9" w14:textId="3BBC73F6" w:rsidR="005C2008" w:rsidRPr="005C2008" w:rsidRDefault="005C2008" w:rsidP="005C2008">
      <w:pPr>
        <w:pStyle w:val="Chapter3Body"/>
      </w:pPr>
      <w:r w:rsidRPr="005C2008">
        <w:lastRenderedPageBreak/>
        <w:t>Young people</w:t>
      </w:r>
      <w:r w:rsidR="00E43A88">
        <w:t xml:space="preserve"> also</w:t>
      </w:r>
      <w:r w:rsidRPr="005C2008">
        <w:t xml:space="preserve"> reflect</w:t>
      </w:r>
      <w:r w:rsidR="00E43A88">
        <w:t>ed</w:t>
      </w:r>
      <w:r w:rsidRPr="005C2008">
        <w:t xml:space="preserve"> on </w:t>
      </w:r>
      <w:r w:rsidR="00E43A88">
        <w:t>changes to their confidence</w:t>
      </w:r>
      <w:r w:rsidR="00D35927">
        <w:t>, highlighting</w:t>
      </w:r>
      <w:r w:rsidR="00E43A88">
        <w:t xml:space="preserve"> the supportive </w:t>
      </w:r>
      <w:r w:rsidR="00D35927">
        <w:t>delivery style</w:t>
      </w:r>
      <w:r w:rsidR="00E43A88">
        <w:t xml:space="preserve">, and how </w:t>
      </w:r>
      <w:r w:rsidR="00D35927">
        <w:t xml:space="preserve">that </w:t>
      </w:r>
      <w:r w:rsidR="00E43A88">
        <w:t xml:space="preserve">impacted </w:t>
      </w:r>
      <w:r w:rsidR="00D35927">
        <w:t xml:space="preserve">their ability to engage with </w:t>
      </w:r>
      <w:r w:rsidR="00E43A88">
        <w:t>opportunities and</w:t>
      </w:r>
      <w:r w:rsidR="00D35927">
        <w:t xml:space="preserve"> change their</w:t>
      </w:r>
      <w:r w:rsidR="00E43A88">
        <w:t xml:space="preserve"> </w:t>
      </w:r>
      <w:r w:rsidRPr="005C2008">
        <w:t xml:space="preserve">outlook.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B6072" w:rsidRPr="00377F0B" w14:paraId="7C624335" w14:textId="77777777" w:rsidTr="00C6273D">
        <w:tc>
          <w:tcPr>
            <w:tcW w:w="1076" w:type="dxa"/>
          </w:tcPr>
          <w:p w14:paraId="66D824F4" w14:textId="77777777" w:rsidR="00DB6072" w:rsidRPr="00E8428E" w:rsidRDefault="00DB6072" w:rsidP="00C6273D">
            <w:pPr>
              <w:rPr>
                <w:noProof/>
                <w:lang w:eastAsia="en-GB"/>
              </w:rPr>
            </w:pPr>
            <w:r>
              <w:rPr>
                <w:noProof/>
                <w:lang w:eastAsia="en-GB"/>
              </w:rPr>
              <w:drawing>
                <wp:anchor distT="0" distB="0" distL="114300" distR="114300" simplePos="0" relativeHeight="251671552" behindDoc="0" locked="0" layoutInCell="1" allowOverlap="1" wp14:anchorId="31B4CBEF" wp14:editId="407B74ED">
                  <wp:simplePos x="0" y="0"/>
                  <wp:positionH relativeFrom="column">
                    <wp:posOffset>130203</wp:posOffset>
                  </wp:positionH>
                  <wp:positionV relativeFrom="paragraph">
                    <wp:posOffset>64025</wp:posOffset>
                  </wp:positionV>
                  <wp:extent cx="451485" cy="361950"/>
                  <wp:effectExtent l="0" t="0" r="5715" b="6350"/>
                  <wp:wrapNone/>
                  <wp:docPr id="6" name="Picture 6"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BD5D5A2" w14:textId="1FC73A12" w:rsidR="00E43A88"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“My mental health is still a bit crap but I’d say my confidence has gone up with job interviews – it’s been boosted a wee bit so that’s a plus, probably with Rosie helping me out, giving me questions beforehand that you’d get asked and stuff like that.” [Greg, young person</w:t>
            </w:r>
            <w:r w:rsidR="00606D49">
              <w:rPr>
                <w:rFonts w:ascii="Calibri" w:hAnsi="Calibri" w:cs="Calibri"/>
                <w:bCs/>
                <w:i/>
                <w:iCs/>
                <w:color w:val="4472C4" w:themeColor="accent1"/>
              </w:rPr>
              <w:t>,</w:t>
            </w:r>
            <w:r w:rsidRPr="007E1F77">
              <w:rPr>
                <w:rFonts w:ascii="Calibri" w:hAnsi="Calibri" w:cs="Calibri"/>
                <w:bCs/>
                <w:i/>
                <w:iCs/>
                <w:color w:val="4472C4" w:themeColor="accent1"/>
              </w:rPr>
              <w:t xml:space="preserve"> Case Study Y2Q2]</w:t>
            </w:r>
          </w:p>
          <w:p w14:paraId="60390BC8" w14:textId="77777777" w:rsidR="00E43A88" w:rsidRPr="007E1F77" w:rsidRDefault="00E43A88" w:rsidP="00E43A88">
            <w:pPr>
              <w:rPr>
                <w:rFonts w:ascii="Calibri" w:hAnsi="Calibri" w:cs="Calibri"/>
                <w:bCs/>
                <w:i/>
                <w:iCs/>
                <w:color w:val="4472C4" w:themeColor="accent1"/>
              </w:rPr>
            </w:pPr>
          </w:p>
          <w:p w14:paraId="0571A7FC" w14:textId="390B94F0" w:rsidR="00E43A88"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“I've grown in confidence with thinking about other stuff, because for a long time I was totally closed off to everything else - cooking was my comfort blanket. But I’m coming to a place where I feel like I would probably try most things ... I've sort of opened my eyes.” [Lucas, young person</w:t>
            </w:r>
            <w:r w:rsidR="00606D49">
              <w:rPr>
                <w:rFonts w:ascii="Calibri" w:hAnsi="Calibri" w:cs="Calibri"/>
                <w:bCs/>
                <w:i/>
                <w:iCs/>
                <w:color w:val="4472C4" w:themeColor="accent1"/>
              </w:rPr>
              <w:t>,</w:t>
            </w:r>
            <w:r w:rsidRPr="007E1F77">
              <w:rPr>
                <w:rFonts w:ascii="Calibri" w:hAnsi="Calibri" w:cs="Calibri"/>
                <w:bCs/>
                <w:i/>
                <w:iCs/>
                <w:color w:val="4472C4" w:themeColor="accent1"/>
              </w:rPr>
              <w:t xml:space="preserve"> Case Study Y2Q4]</w:t>
            </w:r>
          </w:p>
          <w:p w14:paraId="505C34CB" w14:textId="542DDEC2" w:rsidR="00DB6072" w:rsidRPr="00F225D0" w:rsidRDefault="00DB6072" w:rsidP="00F225D0">
            <w:pPr>
              <w:rPr>
                <w:rStyle w:val="SubtleEmphasis"/>
                <w:bCs/>
                <w:i/>
                <w:iCs/>
                <w:color w:val="538135" w:themeColor="accent6" w:themeShade="BF"/>
              </w:rPr>
            </w:pPr>
          </w:p>
        </w:tc>
      </w:tr>
    </w:tbl>
    <w:p w14:paraId="25D97157" w14:textId="77777777" w:rsidR="001E78C2" w:rsidRDefault="001E78C2" w:rsidP="00E94B06">
      <w:pPr>
        <w:spacing w:after="360"/>
        <w:ind w:firstLine="360"/>
      </w:pPr>
    </w:p>
    <w:p w14:paraId="25421CF6" w14:textId="77777777" w:rsidR="006F4B7F" w:rsidRDefault="006F4B7F">
      <w:r>
        <w:br w:type="page"/>
      </w:r>
    </w:p>
    <w:p w14:paraId="2339D6A6" w14:textId="2989C472" w:rsidR="006410A1" w:rsidRPr="00E94B06" w:rsidRDefault="006410A1" w:rsidP="007B3B82">
      <w:pPr>
        <w:spacing w:after="360"/>
        <w:rPr>
          <w:szCs w:val="36"/>
        </w:rPr>
      </w:pPr>
      <w:r w:rsidRPr="006410A1">
        <w:lastRenderedPageBreak/>
        <w:t>Outcome 2: Young people develop their physical and personal skills</w:t>
      </w:r>
    </w:p>
    <w:p w14:paraId="68D375E2" w14:textId="7AC90473" w:rsidR="00E45A51" w:rsidRPr="00E45A51" w:rsidRDefault="002B7A71" w:rsidP="00E45A51">
      <w:pPr>
        <w:pStyle w:val="Chapter3Body"/>
        <w:numPr>
          <w:ilvl w:val="0"/>
          <w:numId w:val="0"/>
        </w:numPr>
        <w:ind w:left="360" w:hanging="360"/>
      </w:pPr>
      <w:r w:rsidRPr="002B7A71">
        <w:rPr>
          <w:noProof/>
        </w:rPr>
        <w:drawing>
          <wp:inline distT="0" distB="0" distL="0" distR="0" wp14:anchorId="0CBCB634" wp14:editId="22CC6BA6">
            <wp:extent cx="5727700" cy="1109980"/>
            <wp:effectExtent l="0" t="0" r="0" b="0"/>
            <wp:docPr id="9" name="Picture 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ext&#10;&#10;Description automatically generated"/>
                    <pic:cNvPicPr/>
                  </pic:nvPicPr>
                  <pic:blipFill>
                    <a:blip r:embed="rId22"/>
                    <a:stretch>
                      <a:fillRect/>
                    </a:stretch>
                  </pic:blipFill>
                  <pic:spPr>
                    <a:xfrm>
                      <a:off x="0" y="0"/>
                      <a:ext cx="5727700" cy="1109980"/>
                    </a:xfrm>
                    <a:prstGeom prst="rect">
                      <a:avLst/>
                    </a:prstGeom>
                  </pic:spPr>
                </pic:pic>
              </a:graphicData>
            </a:graphic>
          </wp:inline>
        </w:drawing>
      </w:r>
    </w:p>
    <w:p w14:paraId="670B855D" w14:textId="3E01B9BF" w:rsidR="000A6B1F" w:rsidRDefault="000A6B1F" w:rsidP="00E43A88">
      <w:pPr>
        <w:pStyle w:val="Chapter3Body"/>
      </w:pPr>
      <w:r>
        <w:t xml:space="preserve">The data demonstrates </w:t>
      </w:r>
      <w:r w:rsidR="0000366F">
        <w:t xml:space="preserve">Passport </w:t>
      </w:r>
      <w:proofErr w:type="spellStart"/>
      <w:r w:rsidR="00443C35">
        <w:t>CashBack’s</w:t>
      </w:r>
      <w:proofErr w:type="spellEnd"/>
      <w:r>
        <w:t xml:space="preserve"> success in</w:t>
      </w:r>
      <w:r w:rsidR="00443C35">
        <w:t xml:space="preserve"> supporting young people to</w:t>
      </w:r>
      <w:r>
        <w:t xml:space="preserve"> develop skills.</w:t>
      </w:r>
      <w:r w:rsidR="007B3B82">
        <w:t xml:space="preserve"> </w:t>
      </w:r>
      <w:r>
        <w:t>Across Years 1 and 2</w:t>
      </w:r>
      <w:r w:rsidR="00CD5C06">
        <w:t>,</w:t>
      </w:r>
      <w:r w:rsidRPr="00E43A88">
        <w:t xml:space="preserve"> </w:t>
      </w:r>
      <w:r>
        <w:t xml:space="preserve">a total of </w:t>
      </w:r>
      <w:r w:rsidR="00E43A88" w:rsidRPr="00E43A88">
        <w:t>1</w:t>
      </w:r>
      <w:r>
        <w:t>6</w:t>
      </w:r>
      <w:r w:rsidR="00E43A88" w:rsidRPr="00E43A88">
        <w:t>8 young people increas</w:t>
      </w:r>
      <w:r>
        <w:t>ed</w:t>
      </w:r>
      <w:r w:rsidR="00E43A88" w:rsidRPr="00E43A88">
        <w:t xml:space="preserve"> their personal skills by achieving accredited learning </w:t>
      </w:r>
      <w:r w:rsidR="00CD5C06">
        <w:t xml:space="preserve">and </w:t>
      </w:r>
      <w:r w:rsidR="00E43A88" w:rsidRPr="00E43A88">
        <w:t xml:space="preserve">exceeded </w:t>
      </w:r>
      <w:r>
        <w:t xml:space="preserve">the </w:t>
      </w:r>
      <w:r w:rsidR="00CD5C06">
        <w:t>two-year</w:t>
      </w:r>
      <w:r>
        <w:t xml:space="preserve"> target of 112 </w:t>
      </w:r>
      <w:r w:rsidR="00E43A88" w:rsidRPr="00E43A88">
        <w:t>by 50%</w:t>
      </w:r>
      <w:r>
        <w:t>.</w:t>
      </w:r>
      <w:r w:rsidR="007B3B82">
        <w:t xml:space="preserve"> </w:t>
      </w:r>
      <w:r>
        <w:t xml:space="preserve">In the first two years, </w:t>
      </w:r>
      <w:r w:rsidR="00E43A88" w:rsidRPr="00E43A88">
        <w:t>113 young people report</w:t>
      </w:r>
      <w:r>
        <w:t>ed</w:t>
      </w:r>
      <w:r w:rsidR="00E43A88" w:rsidRPr="00E43A88">
        <w:t xml:space="preserve"> an increase in skills</w:t>
      </w:r>
      <w:r>
        <w:t xml:space="preserve"> which </w:t>
      </w:r>
      <w:r w:rsidR="00E43A88" w:rsidRPr="00E43A88">
        <w:t xml:space="preserve">represents 80% </w:t>
      </w:r>
      <w:r w:rsidR="00CD5C06">
        <w:t xml:space="preserve">of </w:t>
      </w:r>
      <w:r w:rsidR="00E43A88" w:rsidRPr="00E43A88">
        <w:t xml:space="preserve">the target being reached. </w:t>
      </w:r>
    </w:p>
    <w:p w14:paraId="416886E2" w14:textId="1463E734" w:rsidR="00E43A88" w:rsidRPr="00E43A88" w:rsidRDefault="00E43A88" w:rsidP="00E43A88">
      <w:pPr>
        <w:pStyle w:val="Chapter3Body"/>
      </w:pPr>
      <w:r w:rsidRPr="00E43A88">
        <w:t xml:space="preserve">The fact that the project is over target for accredited learning despite working with </w:t>
      </w:r>
      <w:r w:rsidR="00197C47">
        <w:t>fewer</w:t>
      </w:r>
      <w:r w:rsidRPr="00E43A88">
        <w:t xml:space="preserve"> young people than anticipated is </w:t>
      </w:r>
      <w:proofErr w:type="gramStart"/>
      <w:r w:rsidRPr="00E43A88">
        <w:t>as a result of</w:t>
      </w:r>
      <w:proofErr w:type="gramEnd"/>
      <w:r w:rsidRPr="00E43A88">
        <w:t xml:space="preserve"> individual young people accessing more qualifications per person than expected.</w:t>
      </w:r>
    </w:p>
    <w:p w14:paraId="620B54DB" w14:textId="7049BE29" w:rsidR="00E43A88" w:rsidRPr="00E43A88" w:rsidRDefault="00E43A88" w:rsidP="00E43A88">
      <w:pPr>
        <w:pStyle w:val="Chapter3Body"/>
      </w:pPr>
      <w:r w:rsidRPr="00E43A88">
        <w:t xml:space="preserve">Young people </w:t>
      </w:r>
      <w:r w:rsidR="000A6B1F">
        <w:t>can</w:t>
      </w:r>
      <w:r w:rsidRPr="00E43A88">
        <w:t xml:space="preserve"> gain qualifications in prison </w:t>
      </w:r>
      <w:r w:rsidR="000A6B1F">
        <w:t>for different</w:t>
      </w:r>
      <w:r w:rsidRPr="00E43A88">
        <w:t xml:space="preserve"> industry areas</w:t>
      </w:r>
      <w:r w:rsidR="000A6B1F">
        <w:t>,</w:t>
      </w:r>
      <w:r w:rsidRPr="00E43A88">
        <w:t xml:space="preserve"> notably construction and hospitality</w:t>
      </w:r>
      <w:r w:rsidR="000A6B1F">
        <w:t>,</w:t>
      </w:r>
      <w:r w:rsidRPr="00E43A88">
        <w:t xml:space="preserve"> with examples </w:t>
      </w:r>
      <w:r w:rsidR="000A6B1F">
        <w:t>including</w:t>
      </w:r>
      <w:r w:rsidRPr="00E43A88">
        <w:t>:</w:t>
      </w:r>
    </w:p>
    <w:p w14:paraId="67C33DB5" w14:textId="77777777" w:rsidR="00E43A88" w:rsidRPr="00E43A88" w:rsidRDefault="00E43A88" w:rsidP="00D92407">
      <w:pPr>
        <w:pStyle w:val="Bullets"/>
      </w:pPr>
      <w:r w:rsidRPr="00E43A88">
        <w:t>Construction Skills</w:t>
      </w:r>
    </w:p>
    <w:p w14:paraId="48233506" w14:textId="77777777" w:rsidR="00E43A88" w:rsidRPr="00E43A88" w:rsidRDefault="00E43A88" w:rsidP="00E215BD">
      <w:pPr>
        <w:pStyle w:val="Bullets"/>
        <w:numPr>
          <w:ilvl w:val="0"/>
          <w:numId w:val="29"/>
        </w:numPr>
      </w:pPr>
      <w:r w:rsidRPr="00E43A88">
        <w:t>CSCS – Construction Site Certification Scheme</w:t>
      </w:r>
    </w:p>
    <w:p w14:paraId="09B61314" w14:textId="62A37E71" w:rsidR="00E43A88" w:rsidRPr="00E43A88" w:rsidRDefault="00E43A88" w:rsidP="00E215BD">
      <w:pPr>
        <w:pStyle w:val="Bullets"/>
        <w:numPr>
          <w:ilvl w:val="0"/>
          <w:numId w:val="29"/>
        </w:numPr>
      </w:pPr>
      <w:r w:rsidRPr="00E43A88">
        <w:t>TIGERS – incorporating five different construction industry recognised certificates</w:t>
      </w:r>
      <w:r w:rsidR="00197C47">
        <w:t>,</w:t>
      </w:r>
      <w:r w:rsidRPr="00E43A88">
        <w:t xml:space="preserve"> including CAT&amp;Genny (locating underground services for cable avoidance); Manual Handling; Asbestos Awareness; Vehicle Marshalling and Abrasive wheels.</w:t>
      </w:r>
    </w:p>
    <w:p w14:paraId="2906AF53" w14:textId="1CCB3717" w:rsidR="00E43A88" w:rsidRPr="00E43A88" w:rsidRDefault="00E43A88" w:rsidP="00E215BD">
      <w:pPr>
        <w:pStyle w:val="Bullets"/>
        <w:numPr>
          <w:ilvl w:val="0"/>
          <w:numId w:val="29"/>
        </w:numPr>
      </w:pPr>
      <w:r w:rsidRPr="00E43A88">
        <w:t xml:space="preserve">PASMA – Prefabricated Access Suppliers' and Manufacturers' Association – </w:t>
      </w:r>
      <w:r w:rsidR="00D92407" w:rsidRPr="00D92407">
        <w:t xml:space="preserve">accreditation in assembling, </w:t>
      </w:r>
      <w:proofErr w:type="gramStart"/>
      <w:r w:rsidR="00D92407" w:rsidRPr="00D92407">
        <w:t>moving</w:t>
      </w:r>
      <w:proofErr w:type="gramEnd"/>
      <w:r w:rsidR="00D92407" w:rsidRPr="00D92407">
        <w:t xml:space="preserve"> and dismantling low-level equipment and mobile towers</w:t>
      </w:r>
    </w:p>
    <w:p w14:paraId="657DA990" w14:textId="77777777" w:rsidR="00E43A88" w:rsidRPr="00E43A88" w:rsidRDefault="00E43A88" w:rsidP="00E215BD">
      <w:pPr>
        <w:pStyle w:val="Bullets"/>
        <w:numPr>
          <w:ilvl w:val="0"/>
          <w:numId w:val="29"/>
        </w:numPr>
      </w:pPr>
      <w:r w:rsidRPr="00E43A88">
        <w:t>Environmental Waste – environmental awareness linked to construction sites.</w:t>
      </w:r>
    </w:p>
    <w:p w14:paraId="20DEE6B6" w14:textId="77777777" w:rsidR="00E43A88" w:rsidRPr="00E43A88" w:rsidRDefault="00E43A88" w:rsidP="00D92407">
      <w:pPr>
        <w:pStyle w:val="Bullets"/>
      </w:pPr>
      <w:r w:rsidRPr="00E43A88">
        <w:t>Hospitality</w:t>
      </w:r>
    </w:p>
    <w:p w14:paraId="22459A8D" w14:textId="77777777" w:rsidR="00E43A88" w:rsidRPr="00E43A88" w:rsidRDefault="00E43A88" w:rsidP="00E215BD">
      <w:pPr>
        <w:pStyle w:val="Bullets"/>
        <w:numPr>
          <w:ilvl w:val="0"/>
          <w:numId w:val="29"/>
        </w:numPr>
      </w:pPr>
      <w:r w:rsidRPr="00E43A88">
        <w:t>World Host Training- principles of customer care</w:t>
      </w:r>
    </w:p>
    <w:p w14:paraId="6346E32B" w14:textId="77777777" w:rsidR="00E43A88" w:rsidRPr="00E43A88" w:rsidRDefault="00E43A88" w:rsidP="00E215BD">
      <w:pPr>
        <w:pStyle w:val="Bullets"/>
        <w:numPr>
          <w:ilvl w:val="0"/>
          <w:numId w:val="29"/>
        </w:numPr>
      </w:pPr>
      <w:r w:rsidRPr="00E43A88">
        <w:t xml:space="preserve">REHIS First Aid at Work </w:t>
      </w:r>
    </w:p>
    <w:p w14:paraId="3185E18E" w14:textId="6097BFEF" w:rsidR="00E43A88" w:rsidRDefault="00E43A88" w:rsidP="00E215BD">
      <w:pPr>
        <w:pStyle w:val="Bullets"/>
        <w:numPr>
          <w:ilvl w:val="0"/>
          <w:numId w:val="29"/>
        </w:numPr>
      </w:pPr>
      <w:r w:rsidRPr="00E43A88">
        <w:t>REHIS Food Hygiene</w:t>
      </w:r>
    </w:p>
    <w:p w14:paraId="38AB1036" w14:textId="77777777" w:rsidR="00E215BD" w:rsidRPr="00E43A88" w:rsidRDefault="00E215BD" w:rsidP="00E215BD">
      <w:pPr>
        <w:pStyle w:val="Bullets"/>
        <w:numPr>
          <w:ilvl w:val="0"/>
          <w:numId w:val="0"/>
        </w:numPr>
        <w:ind w:left="1060"/>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7003DC" w:rsidRPr="00377F0B" w14:paraId="2C5B38FC" w14:textId="77777777" w:rsidTr="00C6273D">
        <w:tc>
          <w:tcPr>
            <w:tcW w:w="1076" w:type="dxa"/>
          </w:tcPr>
          <w:p w14:paraId="1F1B7569" w14:textId="77777777" w:rsidR="007003DC" w:rsidRPr="00E8428E" w:rsidRDefault="007003DC" w:rsidP="00C6273D">
            <w:pPr>
              <w:rPr>
                <w:noProof/>
                <w:lang w:eastAsia="en-GB"/>
              </w:rPr>
            </w:pPr>
            <w:r>
              <w:rPr>
                <w:noProof/>
                <w:lang w:eastAsia="en-GB"/>
              </w:rPr>
              <w:drawing>
                <wp:anchor distT="0" distB="0" distL="114300" distR="114300" simplePos="0" relativeHeight="251679744" behindDoc="0" locked="0" layoutInCell="1" allowOverlap="1" wp14:anchorId="42A5DCCF" wp14:editId="7F560DA9">
                  <wp:simplePos x="0" y="0"/>
                  <wp:positionH relativeFrom="column">
                    <wp:posOffset>130203</wp:posOffset>
                  </wp:positionH>
                  <wp:positionV relativeFrom="paragraph">
                    <wp:posOffset>67393</wp:posOffset>
                  </wp:positionV>
                  <wp:extent cx="451485" cy="361950"/>
                  <wp:effectExtent l="0" t="0" r="5715" b="6350"/>
                  <wp:wrapNone/>
                  <wp:docPr id="4" name="Picture 4"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14E5A432" w14:textId="0ED6842D" w:rsidR="006F4B7F"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 xml:space="preserve">“[Caseworker] was helping me try and find some stuff. She really helped with getting my CSCS Card (Construction Skills Certification Scheme). You have to do a couple of days’ </w:t>
            </w:r>
            <w:proofErr w:type="gramStart"/>
            <w:r w:rsidRPr="007E1F77">
              <w:rPr>
                <w:rFonts w:ascii="Calibri" w:hAnsi="Calibri" w:cs="Calibri"/>
                <w:bCs/>
                <w:i/>
                <w:iCs/>
                <w:color w:val="4472C4" w:themeColor="accent1"/>
              </w:rPr>
              <w:t>course</w:t>
            </w:r>
            <w:proofErr w:type="gramEnd"/>
            <w:r w:rsidRPr="007E1F77">
              <w:rPr>
                <w:rFonts w:ascii="Calibri" w:hAnsi="Calibri" w:cs="Calibri"/>
                <w:bCs/>
                <w:i/>
                <w:iCs/>
                <w:color w:val="4472C4" w:themeColor="accent1"/>
              </w:rPr>
              <w:t>, and then I done my test afterwards... I passed it the second time. She organised a lot so that I now have my qualification and my card so that’s good.” [Stuart,</w:t>
            </w:r>
            <w:r w:rsidR="00606D49">
              <w:rPr>
                <w:rFonts w:ascii="Calibri" w:hAnsi="Calibri" w:cs="Calibri"/>
                <w:bCs/>
                <w:i/>
                <w:iCs/>
                <w:color w:val="4472C4" w:themeColor="accent1"/>
              </w:rPr>
              <w:t xml:space="preserve"> young person,</w:t>
            </w:r>
            <w:r w:rsidRPr="007E1F77">
              <w:rPr>
                <w:rFonts w:ascii="Calibri" w:hAnsi="Calibri" w:cs="Calibri"/>
                <w:bCs/>
                <w:i/>
                <w:iCs/>
                <w:color w:val="4472C4" w:themeColor="accent1"/>
              </w:rPr>
              <w:t xml:space="preserve"> Case study Y1Q4]</w:t>
            </w:r>
          </w:p>
          <w:p w14:paraId="4008EBE7" w14:textId="1599C009" w:rsidR="006F4B7F" w:rsidRDefault="006F4B7F" w:rsidP="00E43A88">
            <w:pPr>
              <w:rPr>
                <w:rFonts w:ascii="Calibri" w:hAnsi="Calibri" w:cs="Calibri"/>
                <w:bCs/>
                <w:i/>
                <w:iCs/>
                <w:color w:val="4472C4" w:themeColor="accent1"/>
              </w:rPr>
            </w:pPr>
          </w:p>
          <w:p w14:paraId="4668D9A2" w14:textId="77777777" w:rsidR="00E215BD" w:rsidRPr="00E215BD" w:rsidRDefault="00E215BD" w:rsidP="00E215BD">
            <w:pPr>
              <w:pStyle w:val="Chapter1Body"/>
              <w:numPr>
                <w:ilvl w:val="0"/>
                <w:numId w:val="0"/>
              </w:numPr>
              <w:ind w:left="357" w:hanging="357"/>
            </w:pPr>
          </w:p>
          <w:p w14:paraId="7B74011A" w14:textId="49CDB54E" w:rsidR="007003DC" w:rsidRPr="007E1F77" w:rsidRDefault="00E43A88" w:rsidP="007003DC">
            <w:pPr>
              <w:rPr>
                <w:rFonts w:ascii="Calibri" w:hAnsi="Calibri" w:cs="Calibri"/>
                <w:bCs/>
                <w:i/>
                <w:iCs/>
                <w:color w:val="4472C4" w:themeColor="accent1"/>
              </w:rPr>
            </w:pPr>
            <w:r w:rsidRPr="007E1F77">
              <w:rPr>
                <w:rFonts w:ascii="Calibri" w:hAnsi="Calibri" w:cs="Calibri"/>
                <w:bCs/>
                <w:i/>
                <w:iCs/>
                <w:color w:val="4472C4" w:themeColor="accent1"/>
              </w:rPr>
              <w:lastRenderedPageBreak/>
              <w:t xml:space="preserve">“I've benefited along the way, in a few different ways. I've done the Tigers Programme, which is basically a construction programme. I’ve done my RCC card - a recycling compliance card... a relatively new qualification but very good to have now... I’ve also done my elementary food hygiene which is ideal for my line of work. I've done so many things - WorldHost programme as well - a </w:t>
            </w:r>
            <w:r w:rsidR="00197C47">
              <w:rPr>
                <w:rFonts w:ascii="Calibri" w:hAnsi="Calibri" w:cs="Calibri"/>
                <w:bCs/>
                <w:i/>
                <w:iCs/>
                <w:color w:val="4472C4" w:themeColor="accent1"/>
              </w:rPr>
              <w:t>hospitality-based</w:t>
            </w:r>
            <w:r w:rsidRPr="007E1F77">
              <w:rPr>
                <w:rFonts w:ascii="Calibri" w:hAnsi="Calibri" w:cs="Calibri"/>
                <w:bCs/>
                <w:i/>
                <w:iCs/>
                <w:color w:val="4472C4" w:themeColor="accent1"/>
              </w:rPr>
              <w:t xml:space="preserve"> thing. [Lucas, </w:t>
            </w:r>
            <w:r w:rsidR="00606D49">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Y2Q4]</w:t>
            </w:r>
          </w:p>
        </w:tc>
      </w:tr>
    </w:tbl>
    <w:p w14:paraId="612BEF19" w14:textId="0C057F1F" w:rsidR="00E43A88" w:rsidRPr="00E43A88" w:rsidRDefault="00E43A88" w:rsidP="00E43A88">
      <w:pPr>
        <w:pStyle w:val="Chapter3Body"/>
      </w:pPr>
      <w:r w:rsidRPr="00E43A88">
        <w:lastRenderedPageBreak/>
        <w:t>Young people can also undertake assessments such as psychometric tests</w:t>
      </w:r>
      <w:r w:rsidR="00197C47">
        <w:t xml:space="preserve"> </w:t>
      </w:r>
      <w:r w:rsidRPr="00E43A88">
        <w:t xml:space="preserve">or access personal development courses on liberation. These are ways </w:t>
      </w:r>
      <w:r w:rsidR="00CB6A3E">
        <w:t>to</w:t>
      </w:r>
      <w:r w:rsidRPr="00E43A88">
        <w:t xml:space="preserve"> gain skills</w:t>
      </w:r>
      <w:r w:rsidR="00CB6A3E">
        <w:t>,</w:t>
      </w:r>
      <w:r w:rsidRPr="00E43A88">
        <w:t xml:space="preserve"> </w:t>
      </w:r>
      <w:proofErr w:type="gramStart"/>
      <w:r w:rsidRPr="00E43A88">
        <w:t>knowledge</w:t>
      </w:r>
      <w:proofErr w:type="gramEnd"/>
      <w:r w:rsidRPr="00E43A88">
        <w:t xml:space="preserve"> and certification, </w:t>
      </w:r>
      <w:r w:rsidR="00CB6A3E">
        <w:t>and</w:t>
      </w:r>
      <w:r w:rsidRPr="00E43A88">
        <w:t xml:space="preserve"> becom</w:t>
      </w:r>
      <w:r w:rsidR="00CB6A3E">
        <w:t>e</w:t>
      </w:r>
      <w:r w:rsidRPr="00E43A88">
        <w:t xml:space="preserve"> more aware of their </w:t>
      </w:r>
      <w:r w:rsidR="00CB6A3E">
        <w:t>strengths</w:t>
      </w:r>
      <w:r w:rsidR="00CB6A3E" w:rsidRPr="00E43A88">
        <w:t xml:space="preserve"> </w:t>
      </w:r>
      <w:r w:rsidRPr="00E43A88">
        <w:t>and how these might link to opportunities and choices.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102F4E" w:rsidRPr="00377F0B" w14:paraId="6B6AB907" w14:textId="77777777" w:rsidTr="00C6273D">
        <w:tc>
          <w:tcPr>
            <w:tcW w:w="1076" w:type="dxa"/>
          </w:tcPr>
          <w:p w14:paraId="18F91F2A" w14:textId="77777777" w:rsidR="00102F4E" w:rsidRPr="00E8428E" w:rsidRDefault="00102F4E" w:rsidP="00C6273D">
            <w:pPr>
              <w:rPr>
                <w:noProof/>
                <w:lang w:eastAsia="en-GB"/>
              </w:rPr>
            </w:pPr>
            <w:r>
              <w:rPr>
                <w:noProof/>
                <w:lang w:eastAsia="en-GB"/>
              </w:rPr>
              <w:drawing>
                <wp:anchor distT="0" distB="0" distL="114300" distR="114300" simplePos="0" relativeHeight="251685888" behindDoc="0" locked="0" layoutInCell="1" allowOverlap="1" wp14:anchorId="784929D7" wp14:editId="51DAB046">
                  <wp:simplePos x="0" y="0"/>
                  <wp:positionH relativeFrom="column">
                    <wp:posOffset>130203</wp:posOffset>
                  </wp:positionH>
                  <wp:positionV relativeFrom="paragraph">
                    <wp:posOffset>60822</wp:posOffset>
                  </wp:positionV>
                  <wp:extent cx="451485" cy="361950"/>
                  <wp:effectExtent l="0" t="0" r="5715" b="6350"/>
                  <wp:wrapNone/>
                  <wp:docPr id="10" name="Picture 10"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542D4064" w14:textId="35E6BED1" w:rsidR="006F4B7F"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 xml:space="preserve">“We done a psychometric test and it was really </w:t>
            </w:r>
            <w:proofErr w:type="spellStart"/>
            <w:proofErr w:type="gramStart"/>
            <w:r w:rsidRPr="007E1F77">
              <w:rPr>
                <w:rFonts w:ascii="Calibri" w:hAnsi="Calibri" w:cs="Calibri"/>
                <w:bCs/>
                <w:i/>
                <w:iCs/>
                <w:color w:val="4472C4" w:themeColor="accent1"/>
              </w:rPr>
              <w:t>really</w:t>
            </w:r>
            <w:proofErr w:type="spellEnd"/>
            <w:r w:rsidRPr="007E1F77">
              <w:rPr>
                <w:rFonts w:ascii="Calibri" w:hAnsi="Calibri" w:cs="Calibri"/>
                <w:bCs/>
                <w:i/>
                <w:iCs/>
                <w:color w:val="4472C4" w:themeColor="accent1"/>
              </w:rPr>
              <w:t xml:space="preserve"> interesting</w:t>
            </w:r>
            <w:proofErr w:type="gramEnd"/>
            <w:r w:rsidRPr="007E1F77">
              <w:rPr>
                <w:rFonts w:ascii="Calibri" w:hAnsi="Calibri" w:cs="Calibri"/>
                <w:bCs/>
                <w:i/>
                <w:iCs/>
                <w:color w:val="4472C4" w:themeColor="accent1"/>
              </w:rPr>
              <w:t xml:space="preserve">... I found things out about myself that I don't think I would have noticed.” [Lucas, </w:t>
            </w:r>
            <w:r w:rsidR="00606D49">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Y2Q4]</w:t>
            </w:r>
          </w:p>
          <w:p w14:paraId="5692D798" w14:textId="77777777" w:rsidR="006F4B7F" w:rsidRPr="007E1F77" w:rsidRDefault="006F4B7F" w:rsidP="00E43A88">
            <w:pPr>
              <w:rPr>
                <w:rFonts w:ascii="Calibri" w:hAnsi="Calibri" w:cs="Calibri"/>
                <w:bCs/>
                <w:i/>
                <w:iCs/>
                <w:color w:val="4472C4" w:themeColor="accent1"/>
              </w:rPr>
            </w:pPr>
          </w:p>
          <w:p w14:paraId="656F6E1A" w14:textId="77777777" w:rsidR="006F4B7F"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 xml:space="preserve">Extract from case study: </w:t>
            </w:r>
            <w:r w:rsidRPr="007E1F77">
              <w:rPr>
                <w:rFonts w:ascii="Calibri" w:hAnsi="Calibri" w:cs="Calibri"/>
                <w:b w:val="0"/>
                <w:i/>
                <w:iCs/>
                <w:color w:val="4472C4" w:themeColor="accent1"/>
              </w:rPr>
              <w:t xml:space="preserve">In July 2021 Rob completed his SQA Personal Effectiveness 3 qualification/certificate. He was also awarded an Access to Industry Cashback Certificate of Admiration for the weekly commitment and resilience he displayed during the global pandemic to achieve his SQA qualification. This was presented during Access to Industry ‘virtual’ certificate ceremony in August 2021. </w:t>
            </w:r>
          </w:p>
          <w:p w14:paraId="6AC9BA31" w14:textId="77777777" w:rsidR="006F4B7F" w:rsidRDefault="006F4B7F" w:rsidP="00E43A88">
            <w:pPr>
              <w:rPr>
                <w:rFonts w:ascii="Calibri" w:hAnsi="Calibri" w:cs="Calibri"/>
                <w:bCs/>
                <w:i/>
                <w:iCs/>
                <w:color w:val="538135" w:themeColor="accent6" w:themeShade="BF"/>
              </w:rPr>
            </w:pPr>
          </w:p>
          <w:p w14:paraId="28F7EF69" w14:textId="2350C6A6" w:rsidR="00E43A88" w:rsidRPr="007E1F77" w:rsidRDefault="00E43A88" w:rsidP="00E43A88">
            <w:pPr>
              <w:rPr>
                <w:rFonts w:ascii="Calibri" w:hAnsi="Calibri" w:cs="Calibri"/>
                <w:bCs/>
                <w:i/>
                <w:iCs/>
                <w:color w:val="4472C4" w:themeColor="accent1"/>
              </w:rPr>
            </w:pPr>
            <w:r w:rsidRPr="007E1F77">
              <w:rPr>
                <w:rFonts w:ascii="Calibri" w:hAnsi="Calibri" w:cs="Calibri"/>
                <w:bCs/>
                <w:i/>
                <w:iCs/>
                <w:color w:val="4472C4" w:themeColor="accent1"/>
              </w:rPr>
              <w:t>“</w:t>
            </w:r>
            <w:r w:rsidR="006F4B7F" w:rsidRPr="007E1F77">
              <w:rPr>
                <w:rFonts w:ascii="Calibri" w:hAnsi="Calibri" w:cs="Calibri"/>
                <w:bCs/>
                <w:i/>
                <w:iCs/>
                <w:color w:val="4472C4" w:themeColor="accent1"/>
              </w:rPr>
              <w:t>...</w:t>
            </w:r>
            <w:r w:rsidRPr="007E1F77">
              <w:rPr>
                <w:rFonts w:ascii="Calibri" w:hAnsi="Calibri" w:cs="Calibri"/>
                <w:bCs/>
                <w:i/>
                <w:iCs/>
                <w:color w:val="4472C4" w:themeColor="accent1"/>
              </w:rPr>
              <w:t xml:space="preserve">a self-development course... you know, just the regular stuff – setting goals, self-development, confidence, stuff like that. We just done that over the phone since the lockdown, there were no opportunities otherwise.” [Rob, </w:t>
            </w:r>
            <w:r w:rsidR="00606D49">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Y2Q1]</w:t>
            </w:r>
          </w:p>
          <w:p w14:paraId="282D42DC" w14:textId="208FFC30" w:rsidR="00102F4E" w:rsidRPr="00391866" w:rsidRDefault="00102F4E" w:rsidP="00C6273D">
            <w:pPr>
              <w:rPr>
                <w:i/>
                <w:color w:val="244B5A"/>
              </w:rPr>
            </w:pPr>
          </w:p>
        </w:tc>
      </w:tr>
    </w:tbl>
    <w:p w14:paraId="54561606" w14:textId="77777777" w:rsidR="00AD4821" w:rsidRDefault="00AD4821" w:rsidP="00402EDF">
      <w:pPr>
        <w:pStyle w:val="Chapter1Body"/>
        <w:rPr>
          <w:szCs w:val="36"/>
        </w:rPr>
      </w:pPr>
      <w:r>
        <w:br w:type="page"/>
      </w:r>
    </w:p>
    <w:p w14:paraId="6FFDC991" w14:textId="6AB31F53" w:rsidR="00A731FD" w:rsidRPr="00A731FD" w:rsidRDefault="008477F9" w:rsidP="00646DA6">
      <w:pPr>
        <w:pStyle w:val="2Subheadinginline"/>
        <w:spacing w:after="240"/>
        <w:ind w:left="0" w:firstLine="0"/>
      </w:pPr>
      <w:r w:rsidRPr="0036631B">
        <w:lastRenderedPageBreak/>
        <w:t>Outcome 3: Young people’s health and wellbeing improves</w:t>
      </w:r>
    </w:p>
    <w:p w14:paraId="647EDC56" w14:textId="16CEF7AC" w:rsidR="00084F7B" w:rsidRDefault="007B3B82" w:rsidP="00084F7B">
      <w:pPr>
        <w:pStyle w:val="Chapter3Body"/>
        <w:numPr>
          <w:ilvl w:val="0"/>
          <w:numId w:val="0"/>
        </w:numPr>
        <w:ind w:left="360" w:hanging="360"/>
      </w:pPr>
      <w:r>
        <w:rPr>
          <w:rFonts w:ascii="Times New Roman" w:hAnsi="Times New Roman"/>
          <w:noProof/>
          <w:lang w:eastAsia="en-GB"/>
        </w:rPr>
        <w:drawing>
          <wp:inline distT="0" distB="0" distL="0" distR="0" wp14:anchorId="1D003D0E" wp14:editId="1E941C51">
            <wp:extent cx="5726844" cy="1065475"/>
            <wp:effectExtent l="0" t="0" r="1270" b="1905"/>
            <wp:docPr id="32" name="Picture 32"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imeline&#10;&#10;Description automatically generated with medium confidence"/>
                    <pic:cNvPicPr/>
                  </pic:nvPicPr>
                  <pic:blipFill rotWithShape="1">
                    <a:blip r:embed="rId21"/>
                    <a:srcRect t="37435" b="49402"/>
                    <a:stretch/>
                  </pic:blipFill>
                  <pic:spPr bwMode="auto">
                    <a:xfrm>
                      <a:off x="0" y="0"/>
                      <a:ext cx="5727700" cy="1065634"/>
                    </a:xfrm>
                    <a:prstGeom prst="rect">
                      <a:avLst/>
                    </a:prstGeom>
                    <a:ln>
                      <a:noFill/>
                    </a:ln>
                    <a:extLst>
                      <a:ext uri="{53640926-AAD7-44D8-BBD7-CCE9431645EC}">
                        <a14:shadowObscured xmlns:a14="http://schemas.microsoft.com/office/drawing/2010/main"/>
                      </a:ext>
                    </a:extLst>
                  </pic:spPr>
                </pic:pic>
              </a:graphicData>
            </a:graphic>
          </wp:inline>
        </w:drawing>
      </w:r>
    </w:p>
    <w:p w14:paraId="5B103884" w14:textId="77777777" w:rsidR="00DB4208" w:rsidRPr="00E215BD" w:rsidRDefault="00DB4208" w:rsidP="00E215BD">
      <w:pPr>
        <w:pStyle w:val="Chapter3Body"/>
      </w:pPr>
      <w:r w:rsidRPr="00E215BD">
        <w:t xml:space="preserve">The Getting it right for every child (GIRFEC) approach supports children and young people so that they can grow up feeling loved, </w:t>
      </w:r>
      <w:proofErr w:type="gramStart"/>
      <w:r w:rsidRPr="00E215BD">
        <w:t>safe</w:t>
      </w:r>
      <w:proofErr w:type="gramEnd"/>
      <w:r w:rsidRPr="00E215BD">
        <w:t xml:space="preserve"> and respected and can realise their full potential. The SHANARRI indicators relating to this are that every young person should be Safe, Healthy, Achieving, Nurtured, Active, Respected, Responsible and Included.</w:t>
      </w:r>
    </w:p>
    <w:p w14:paraId="1854F466" w14:textId="1634D715" w:rsidR="00DB4208" w:rsidRPr="00DB4208" w:rsidRDefault="00084F7B" w:rsidP="006F4B7F">
      <w:pPr>
        <w:pStyle w:val="Chapter3Body"/>
        <w:rPr>
          <w:lang w:eastAsia="en-GB"/>
        </w:rPr>
      </w:pPr>
      <w:r>
        <w:rPr>
          <w:lang w:eastAsia="en-GB"/>
        </w:rPr>
        <w:t>Roughly one third (32%) of t</w:t>
      </w:r>
      <w:r w:rsidR="00DB4208" w:rsidRPr="00DB4208">
        <w:rPr>
          <w:lang w:eastAsia="en-GB"/>
        </w:rPr>
        <w:t xml:space="preserve">he target of young people improving wellbeing against the SHANARRI indicators </w:t>
      </w:r>
      <w:r>
        <w:rPr>
          <w:lang w:eastAsia="en-GB"/>
        </w:rPr>
        <w:t>was achieved by the end of year 2</w:t>
      </w:r>
      <w:r w:rsidR="00DB4208" w:rsidRPr="00DB4208">
        <w:rPr>
          <w:lang w:eastAsia="en-GB"/>
        </w:rPr>
        <w:t xml:space="preserve">. </w:t>
      </w:r>
      <w:r w:rsidR="004B4E8F">
        <w:rPr>
          <w:lang w:eastAsia="en-GB"/>
        </w:rPr>
        <w:t>While</w:t>
      </w:r>
      <w:r w:rsidR="00DB4208" w:rsidRPr="00DB4208">
        <w:rPr>
          <w:lang w:eastAsia="en-GB"/>
        </w:rPr>
        <w:t xml:space="preserve"> this figure is low there is an improving picture as only 5% of the target was achieved in Year 1 compared with 55% in Year 2. </w:t>
      </w:r>
      <w:r w:rsidR="006F4B7F">
        <w:rPr>
          <w:lang w:eastAsia="en-GB"/>
        </w:rPr>
        <w:t xml:space="preserve">The low </w:t>
      </w:r>
      <w:r>
        <w:rPr>
          <w:lang w:eastAsia="en-GB"/>
        </w:rPr>
        <w:t>result stems</w:t>
      </w:r>
      <w:r w:rsidR="006F4B7F">
        <w:rPr>
          <w:lang w:eastAsia="en-GB"/>
        </w:rPr>
        <w:t xml:space="preserve"> from the project</w:t>
      </w:r>
      <w:r w:rsidR="006F4B7F" w:rsidRPr="006F4B7F">
        <w:rPr>
          <w:lang w:eastAsia="en-GB"/>
        </w:rPr>
        <w:t xml:space="preserve"> not </w:t>
      </w:r>
      <w:r w:rsidR="006F4B7F">
        <w:rPr>
          <w:lang w:eastAsia="en-GB"/>
        </w:rPr>
        <w:t xml:space="preserve">having </w:t>
      </w:r>
      <w:r w:rsidR="006F4B7F" w:rsidRPr="006F4B7F">
        <w:rPr>
          <w:lang w:eastAsia="en-GB"/>
        </w:rPr>
        <w:t xml:space="preserve">completed as many SHANARRI reviews as </w:t>
      </w:r>
      <w:r w:rsidR="006F4B7F">
        <w:rPr>
          <w:lang w:eastAsia="en-GB"/>
        </w:rPr>
        <w:t>they had hoped</w:t>
      </w:r>
      <w:r w:rsidR="006F4B7F" w:rsidRPr="006F4B7F">
        <w:rPr>
          <w:lang w:eastAsia="en-GB"/>
        </w:rPr>
        <w:t>. </w:t>
      </w:r>
      <w:r w:rsidR="006F4B7F">
        <w:rPr>
          <w:lang w:eastAsia="en-GB"/>
        </w:rPr>
        <w:t xml:space="preserve">With enforced changes to working practice and pressures on the one-to-one time available, the gathering of SHANARRI data which young people </w:t>
      </w:r>
      <w:r>
        <w:rPr>
          <w:lang w:eastAsia="en-GB"/>
        </w:rPr>
        <w:t>can struggle</w:t>
      </w:r>
      <w:r w:rsidR="007B3B82">
        <w:rPr>
          <w:lang w:eastAsia="en-GB"/>
        </w:rPr>
        <w:t xml:space="preserve"> </w:t>
      </w:r>
      <w:r w:rsidR="006F4B7F">
        <w:rPr>
          <w:lang w:eastAsia="en-GB"/>
        </w:rPr>
        <w:t>to engage wit</w:t>
      </w:r>
      <w:r w:rsidR="00251518">
        <w:rPr>
          <w:lang w:eastAsia="en-GB"/>
        </w:rPr>
        <w:t xml:space="preserve">h, was not always completed. </w:t>
      </w:r>
      <w:r>
        <w:rPr>
          <w:lang w:eastAsia="en-GB"/>
        </w:rPr>
        <w:t>P</w:t>
      </w:r>
      <w:r w:rsidR="00251518">
        <w:rPr>
          <w:lang w:eastAsia="en-GB"/>
        </w:rPr>
        <w:t>roject</w:t>
      </w:r>
      <w:r>
        <w:rPr>
          <w:lang w:eastAsia="en-GB"/>
        </w:rPr>
        <w:t xml:space="preserve"> staff</w:t>
      </w:r>
      <w:r w:rsidR="00251518">
        <w:rPr>
          <w:lang w:eastAsia="en-GB"/>
        </w:rPr>
        <w:t xml:space="preserve"> are looking at better and </w:t>
      </w:r>
      <w:r w:rsidR="00197C47">
        <w:rPr>
          <w:lang w:eastAsia="en-GB"/>
        </w:rPr>
        <w:t xml:space="preserve">more </w:t>
      </w:r>
      <w:r w:rsidR="00251518">
        <w:rPr>
          <w:lang w:eastAsia="en-GB"/>
        </w:rPr>
        <w:t xml:space="preserve">meaningful ways of capturing this indicator in Year3. </w:t>
      </w:r>
    </w:p>
    <w:p w14:paraId="0E30BBBC" w14:textId="1794A13B" w:rsidR="00DB4208" w:rsidRPr="00DB4208" w:rsidRDefault="00DB4208" w:rsidP="00DB4208">
      <w:pPr>
        <w:pStyle w:val="Chapter3Body"/>
        <w:rPr>
          <w:lang w:eastAsia="en-GB"/>
        </w:rPr>
      </w:pPr>
      <w:r w:rsidRPr="00DB4208">
        <w:rPr>
          <w:lang w:eastAsia="en-GB"/>
        </w:rPr>
        <w:t xml:space="preserve">The intention </w:t>
      </w:r>
      <w:r w:rsidR="00EA5435">
        <w:rPr>
          <w:lang w:eastAsia="en-GB"/>
        </w:rPr>
        <w:t>was</w:t>
      </w:r>
      <w:r w:rsidRPr="00DB4208">
        <w:rPr>
          <w:lang w:eastAsia="en-GB"/>
        </w:rPr>
        <w:t xml:space="preserve"> to engage with young people in custody, promote skills training and help them to access it, and then support them on liberation. During this time, the plan was to get a baseline relating to SHANARRI and for this to happen on the third session of engagement with caseworkers. This has proved difficult to implement. With lockdown restrictions</w:t>
      </w:r>
      <w:r w:rsidR="00197C47">
        <w:rPr>
          <w:lang w:eastAsia="en-GB"/>
        </w:rPr>
        <w:t>,</w:t>
      </w:r>
      <w:r w:rsidRPr="00DB4208">
        <w:rPr>
          <w:lang w:eastAsia="en-GB"/>
        </w:rPr>
        <w:t xml:space="preserve"> some engagement with young people was limited </w:t>
      </w:r>
      <w:r w:rsidR="00EA5435">
        <w:rPr>
          <w:lang w:eastAsia="en-GB"/>
        </w:rPr>
        <w:t>before</w:t>
      </w:r>
      <w:r w:rsidRPr="00DB4208">
        <w:rPr>
          <w:lang w:eastAsia="en-GB"/>
        </w:rPr>
        <w:t xml:space="preserve"> liberation and not </w:t>
      </w:r>
      <w:proofErr w:type="gramStart"/>
      <w:r w:rsidRPr="00DB4208">
        <w:rPr>
          <w:lang w:eastAsia="en-GB"/>
        </w:rPr>
        <w:t>all of</w:t>
      </w:r>
      <w:proofErr w:type="gramEnd"/>
      <w:r w:rsidRPr="00DB4208">
        <w:rPr>
          <w:lang w:eastAsia="en-GB"/>
        </w:rPr>
        <w:t xml:space="preserve"> the baseline work and subsequent assessments could be done as planned. </w:t>
      </w:r>
    </w:p>
    <w:p w14:paraId="20501008" w14:textId="211A5ACD" w:rsidR="00251518" w:rsidRDefault="00DB4208" w:rsidP="00251518">
      <w:pPr>
        <w:pStyle w:val="Chapter3Body"/>
        <w:rPr>
          <w:lang w:eastAsia="en-GB"/>
        </w:rPr>
      </w:pPr>
      <w:r w:rsidRPr="00DB4208">
        <w:rPr>
          <w:lang w:eastAsia="en-GB"/>
        </w:rPr>
        <w:t xml:space="preserve">There is evidence from the case study interviews of young people feeling </w:t>
      </w:r>
      <w:r w:rsidR="00084F7B">
        <w:rPr>
          <w:lang w:eastAsia="en-GB"/>
        </w:rPr>
        <w:t>strongly</w:t>
      </w:r>
      <w:r w:rsidR="00084F7B" w:rsidRPr="00DB4208">
        <w:rPr>
          <w:lang w:eastAsia="en-GB"/>
        </w:rPr>
        <w:t xml:space="preserve"> </w:t>
      </w:r>
      <w:r w:rsidRPr="00DB4208">
        <w:rPr>
          <w:lang w:eastAsia="en-GB"/>
        </w:rPr>
        <w:t xml:space="preserve">positive about the support they receive from Passport CashBack and its impact on their wellbeing. Passport CashBack has a primary focus on personal development and employability through the support </w:t>
      </w:r>
      <w:r w:rsidR="005D6877">
        <w:rPr>
          <w:lang w:eastAsia="en-GB"/>
        </w:rPr>
        <w:t>from</w:t>
      </w:r>
      <w:r w:rsidRPr="00DB4208">
        <w:rPr>
          <w:lang w:eastAsia="en-GB"/>
        </w:rPr>
        <w:t xml:space="preserve"> caseworkers </w:t>
      </w:r>
      <w:r w:rsidR="005D6877">
        <w:rPr>
          <w:lang w:eastAsia="en-GB"/>
        </w:rPr>
        <w:t>with</w:t>
      </w:r>
      <w:r w:rsidR="005D6877" w:rsidRPr="00DB4208">
        <w:rPr>
          <w:lang w:eastAsia="en-GB"/>
        </w:rPr>
        <w:t xml:space="preserve"> </w:t>
      </w:r>
      <w:r w:rsidRPr="00DB4208">
        <w:rPr>
          <w:lang w:eastAsia="en-GB"/>
        </w:rPr>
        <w:t>CV</w:t>
      </w:r>
      <w:r w:rsidR="005D6877">
        <w:rPr>
          <w:lang w:eastAsia="en-GB"/>
        </w:rPr>
        <w:t>s</w:t>
      </w:r>
      <w:r w:rsidRPr="00DB4208">
        <w:rPr>
          <w:lang w:eastAsia="en-GB"/>
        </w:rPr>
        <w:t xml:space="preserve">, </w:t>
      </w:r>
      <w:r w:rsidR="00084F7B">
        <w:rPr>
          <w:lang w:eastAsia="en-GB"/>
        </w:rPr>
        <w:t>d</w:t>
      </w:r>
      <w:r w:rsidRPr="00DB4208">
        <w:rPr>
          <w:lang w:eastAsia="en-GB"/>
        </w:rPr>
        <w:t>isclosure letters, mock interview preparations and more,</w:t>
      </w:r>
      <w:r w:rsidR="00251518">
        <w:rPr>
          <w:lang w:eastAsia="en-GB"/>
        </w:rPr>
        <w:t xml:space="preserve"> as evidenced under Outcome</w:t>
      </w:r>
      <w:r w:rsidR="005D6877">
        <w:rPr>
          <w:lang w:eastAsia="en-GB"/>
        </w:rPr>
        <w:t xml:space="preserve"> </w:t>
      </w:r>
      <w:r w:rsidR="00251518">
        <w:rPr>
          <w:lang w:eastAsia="en-GB"/>
        </w:rPr>
        <w:t xml:space="preserve">4. </w:t>
      </w:r>
      <w:r w:rsidR="005D6877">
        <w:rPr>
          <w:lang w:eastAsia="en-GB"/>
        </w:rPr>
        <w:t>This practical focus is underpinned with a</w:t>
      </w:r>
      <w:r w:rsidRPr="00DB4208">
        <w:rPr>
          <w:lang w:eastAsia="en-GB"/>
        </w:rPr>
        <w:t xml:space="preserve"> holistic </w:t>
      </w:r>
      <w:r w:rsidR="005D6877">
        <w:rPr>
          <w:lang w:eastAsia="en-GB"/>
        </w:rPr>
        <w:t>consideration of support needs</w:t>
      </w:r>
      <w:r w:rsidRPr="00DB4208">
        <w:rPr>
          <w:lang w:eastAsia="en-GB"/>
        </w:rPr>
        <w:t xml:space="preserve">. </w:t>
      </w:r>
    </w:p>
    <w:p w14:paraId="6CB31FD8" w14:textId="34DEEE00" w:rsidR="00251518" w:rsidRPr="00251518" w:rsidRDefault="00251518" w:rsidP="00251518">
      <w:pPr>
        <w:pStyle w:val="Chapter3Body"/>
        <w:numPr>
          <w:ilvl w:val="0"/>
          <w:numId w:val="0"/>
        </w:numPr>
        <w:ind w:left="360"/>
        <w:rPr>
          <w:b/>
          <w:bCs/>
          <w:lang w:eastAsia="en-GB"/>
        </w:rPr>
      </w:pPr>
      <w:r w:rsidRPr="00251518">
        <w:rPr>
          <w:b/>
          <w:bCs/>
          <w:lang w:eastAsia="en-GB"/>
        </w:rPr>
        <w:t xml:space="preserve">Support encompassing wellbeing </w:t>
      </w:r>
    </w:p>
    <w:p w14:paraId="2BD725F8" w14:textId="5DD5BBB3" w:rsidR="00DB4208" w:rsidRPr="00DB4208" w:rsidRDefault="00DB4208" w:rsidP="00251518">
      <w:pPr>
        <w:pStyle w:val="Chapter3Body"/>
        <w:rPr>
          <w:lang w:eastAsia="en-GB"/>
        </w:rPr>
      </w:pPr>
      <w:r w:rsidRPr="00DB4208">
        <w:rPr>
          <w:lang w:eastAsia="en-GB"/>
        </w:rPr>
        <w:t xml:space="preserve">Caseworkers </w:t>
      </w:r>
      <w:r w:rsidR="00EA5435">
        <w:rPr>
          <w:lang w:eastAsia="en-GB"/>
        </w:rPr>
        <w:t>understand</w:t>
      </w:r>
      <w:r w:rsidRPr="00DB4208">
        <w:rPr>
          <w:lang w:eastAsia="en-GB"/>
        </w:rPr>
        <w:t xml:space="preserve"> the </w:t>
      </w:r>
      <w:r w:rsidR="00EA5435">
        <w:rPr>
          <w:lang w:eastAsia="en-GB"/>
        </w:rPr>
        <w:t xml:space="preserve">stress and </w:t>
      </w:r>
      <w:r w:rsidR="005D6877">
        <w:rPr>
          <w:lang w:eastAsia="en-GB"/>
        </w:rPr>
        <w:t>complexities young people face as they are</w:t>
      </w:r>
      <w:r w:rsidRPr="00DB4208">
        <w:rPr>
          <w:lang w:eastAsia="en-GB"/>
        </w:rPr>
        <w:t xml:space="preserve"> liberated from prison</w:t>
      </w:r>
      <w:r w:rsidR="00EA5435">
        <w:rPr>
          <w:lang w:eastAsia="en-GB"/>
        </w:rPr>
        <w:t>. This</w:t>
      </w:r>
      <w:r w:rsidRPr="00DB4208">
        <w:rPr>
          <w:lang w:eastAsia="en-GB"/>
        </w:rPr>
        <w:t xml:space="preserve"> </w:t>
      </w:r>
      <w:r w:rsidR="005D6877">
        <w:rPr>
          <w:lang w:eastAsia="en-GB"/>
        </w:rPr>
        <w:t>includ</w:t>
      </w:r>
      <w:r w:rsidR="00EA5435">
        <w:rPr>
          <w:lang w:eastAsia="en-GB"/>
        </w:rPr>
        <w:t>es assessing whether to engage with</w:t>
      </w:r>
      <w:r w:rsidR="005D6877" w:rsidRPr="00DB4208">
        <w:rPr>
          <w:lang w:eastAsia="en-GB"/>
        </w:rPr>
        <w:t xml:space="preserve"> </w:t>
      </w:r>
      <w:r w:rsidR="005D6877">
        <w:rPr>
          <w:lang w:eastAsia="en-GB"/>
        </w:rPr>
        <w:t>different kinds of</w:t>
      </w:r>
      <w:r w:rsidR="005D6877" w:rsidRPr="00DB4208">
        <w:rPr>
          <w:lang w:eastAsia="en-GB"/>
        </w:rPr>
        <w:t xml:space="preserve"> </w:t>
      </w:r>
      <w:r w:rsidRPr="00DB4208">
        <w:rPr>
          <w:lang w:eastAsia="en-GB"/>
        </w:rPr>
        <w:t>support</w:t>
      </w:r>
      <w:r w:rsidR="005D6877">
        <w:rPr>
          <w:lang w:eastAsia="en-GB"/>
        </w:rPr>
        <w:t>, expectations about</w:t>
      </w:r>
      <w:r w:rsidR="00EA5435">
        <w:rPr>
          <w:lang w:eastAsia="en-GB"/>
        </w:rPr>
        <w:t xml:space="preserve"> how successful their transition will be</w:t>
      </w:r>
      <w:r w:rsidRPr="00DB4208">
        <w:rPr>
          <w:lang w:eastAsia="en-GB"/>
        </w:rPr>
        <w:t xml:space="preserve"> and the challenges </w:t>
      </w:r>
      <w:r w:rsidR="005D6877">
        <w:rPr>
          <w:lang w:eastAsia="en-GB"/>
        </w:rPr>
        <w:t>of</w:t>
      </w:r>
      <w:r w:rsidRPr="00DB4208">
        <w:rPr>
          <w:lang w:eastAsia="en-GB"/>
        </w:rPr>
        <w:t xml:space="preserve"> adapting to life in the community.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8A2421" w:rsidRPr="00377F0B" w14:paraId="3B241A57" w14:textId="77777777" w:rsidTr="00C6273D">
        <w:tc>
          <w:tcPr>
            <w:tcW w:w="1076" w:type="dxa"/>
          </w:tcPr>
          <w:p w14:paraId="4F60AF5F" w14:textId="77777777" w:rsidR="008A2421" w:rsidRPr="00E8428E" w:rsidRDefault="008A2421" w:rsidP="00C6273D">
            <w:pPr>
              <w:rPr>
                <w:noProof/>
                <w:lang w:eastAsia="en-GB"/>
              </w:rPr>
            </w:pPr>
            <w:r>
              <w:rPr>
                <w:noProof/>
                <w:lang w:eastAsia="en-GB"/>
              </w:rPr>
              <w:drawing>
                <wp:anchor distT="0" distB="0" distL="114300" distR="114300" simplePos="0" relativeHeight="251694080" behindDoc="0" locked="0" layoutInCell="1" allowOverlap="1" wp14:anchorId="73135105" wp14:editId="5CECF75A">
                  <wp:simplePos x="0" y="0"/>
                  <wp:positionH relativeFrom="column">
                    <wp:posOffset>130203</wp:posOffset>
                  </wp:positionH>
                  <wp:positionV relativeFrom="paragraph">
                    <wp:posOffset>63113</wp:posOffset>
                  </wp:positionV>
                  <wp:extent cx="451485" cy="361950"/>
                  <wp:effectExtent l="0" t="0" r="5715" b="6350"/>
                  <wp:wrapNone/>
                  <wp:docPr id="17" name="Picture 17"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57A0492D" w14:textId="6CE18EF7" w:rsidR="008A2421" w:rsidRPr="00DB4208" w:rsidRDefault="00DB4208" w:rsidP="00DB4208">
            <w:pPr>
              <w:rPr>
                <w:rFonts w:ascii="Calibri" w:hAnsi="Calibri" w:cs="Calibri"/>
                <w:bCs/>
                <w:i/>
                <w:iCs/>
                <w:color w:val="538135" w:themeColor="accent6" w:themeShade="BF"/>
              </w:rPr>
            </w:pPr>
            <w:r w:rsidRPr="007E1F77">
              <w:rPr>
                <w:rFonts w:ascii="Calibri" w:hAnsi="Calibri" w:cs="Calibri"/>
                <w:bCs/>
                <w:i/>
                <w:iCs/>
                <w:color w:val="4472C4" w:themeColor="accent1"/>
              </w:rPr>
              <w:t>“...that little bit of engagement, behind the closed doors or on the phone helps, because when you come out of prison, it’s a massive change. To have that sort of familiarity and a face of someone you can speak to, or engage with, is a big bonus. Individuals who come out of prison are thrown in the deep end.” [Keith, Public Protection</w:t>
            </w:r>
            <w:r w:rsidR="00606D49">
              <w:rPr>
                <w:rFonts w:ascii="Calibri" w:hAnsi="Calibri" w:cs="Calibri"/>
                <w:bCs/>
                <w:i/>
                <w:iCs/>
                <w:color w:val="4472C4" w:themeColor="accent1"/>
              </w:rPr>
              <w:t>,</w:t>
            </w:r>
            <w:r w:rsidRPr="007E1F77">
              <w:rPr>
                <w:rFonts w:ascii="Calibri" w:hAnsi="Calibri" w:cs="Calibri"/>
                <w:bCs/>
                <w:i/>
                <w:iCs/>
                <w:color w:val="4472C4" w:themeColor="accent1"/>
              </w:rPr>
              <w:t xml:space="preserve"> Case Study Y2Q2]</w:t>
            </w:r>
            <w:r w:rsidRPr="00DB4208">
              <w:rPr>
                <w:rFonts w:ascii="Calibri" w:hAnsi="Calibri" w:cs="Calibri"/>
                <w:bCs/>
                <w:i/>
                <w:iCs/>
                <w:color w:val="538135" w:themeColor="accent6" w:themeShade="BF"/>
              </w:rPr>
              <w:t xml:space="preserve"> </w:t>
            </w:r>
          </w:p>
        </w:tc>
      </w:tr>
    </w:tbl>
    <w:p w14:paraId="47842FDA" w14:textId="09805396" w:rsidR="00DB4208" w:rsidRPr="00DB4208" w:rsidRDefault="00EA5435" w:rsidP="00DB4208">
      <w:pPr>
        <w:pStyle w:val="Chapter3Body"/>
        <w:rPr>
          <w:lang w:eastAsia="en-GB"/>
        </w:rPr>
      </w:pPr>
      <w:r>
        <w:rPr>
          <w:lang w:eastAsia="en-GB"/>
        </w:rPr>
        <w:lastRenderedPageBreak/>
        <w:t>Passport</w:t>
      </w:r>
      <w:r w:rsidR="00443C35">
        <w:rPr>
          <w:lang w:eastAsia="en-GB"/>
        </w:rPr>
        <w:t xml:space="preserve"> CashBack</w:t>
      </w:r>
      <w:r>
        <w:rPr>
          <w:lang w:eastAsia="en-GB"/>
        </w:rPr>
        <w:t xml:space="preserve"> staff</w:t>
      </w:r>
      <w:r w:rsidRPr="00DB4208">
        <w:rPr>
          <w:lang w:eastAsia="en-GB"/>
        </w:rPr>
        <w:t xml:space="preserve"> </w:t>
      </w:r>
      <w:r w:rsidR="00DB4208" w:rsidRPr="00DB4208">
        <w:rPr>
          <w:lang w:eastAsia="en-GB"/>
        </w:rPr>
        <w:t xml:space="preserve">recognise that positive destinations such as employment, education or training are more realistic and achievable when young people have more stability in health, </w:t>
      </w:r>
      <w:proofErr w:type="gramStart"/>
      <w:r w:rsidR="00DB4208" w:rsidRPr="00DB4208">
        <w:rPr>
          <w:lang w:eastAsia="en-GB"/>
        </w:rPr>
        <w:t>housing</w:t>
      </w:r>
      <w:proofErr w:type="gramEnd"/>
      <w:r w:rsidR="00DB4208" w:rsidRPr="00DB4208">
        <w:rPr>
          <w:lang w:eastAsia="en-GB"/>
        </w:rPr>
        <w:t xml:space="preserve"> and income</w:t>
      </w:r>
      <w:r w:rsidR="00197C47">
        <w:rPr>
          <w:lang w:eastAsia="en-GB"/>
        </w:rPr>
        <w:t>,</w:t>
      </w:r>
      <w:r w:rsidR="00DB4208" w:rsidRPr="00DB4208">
        <w:rPr>
          <w:lang w:eastAsia="en-GB"/>
        </w:rPr>
        <w:t xml:space="preserve"> among other factors.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E0261D" w:rsidRPr="00377F0B" w14:paraId="3ADB0BC2" w14:textId="77777777" w:rsidTr="00C6273D">
        <w:tc>
          <w:tcPr>
            <w:tcW w:w="1076" w:type="dxa"/>
          </w:tcPr>
          <w:p w14:paraId="4CFE61F1" w14:textId="77777777" w:rsidR="00E0261D" w:rsidRPr="00E8428E" w:rsidRDefault="00E0261D" w:rsidP="00C6273D">
            <w:pPr>
              <w:rPr>
                <w:noProof/>
                <w:lang w:eastAsia="en-GB"/>
              </w:rPr>
            </w:pPr>
            <w:r>
              <w:rPr>
                <w:noProof/>
                <w:lang w:eastAsia="en-GB"/>
              </w:rPr>
              <w:drawing>
                <wp:anchor distT="0" distB="0" distL="114300" distR="114300" simplePos="0" relativeHeight="251706368" behindDoc="0" locked="0" layoutInCell="1" allowOverlap="1" wp14:anchorId="005EEC85" wp14:editId="7E597380">
                  <wp:simplePos x="0" y="0"/>
                  <wp:positionH relativeFrom="column">
                    <wp:posOffset>130203</wp:posOffset>
                  </wp:positionH>
                  <wp:positionV relativeFrom="paragraph">
                    <wp:posOffset>63804</wp:posOffset>
                  </wp:positionV>
                  <wp:extent cx="451485" cy="361950"/>
                  <wp:effectExtent l="0" t="0" r="5715" b="6350"/>
                  <wp:wrapNone/>
                  <wp:docPr id="28" name="Picture 28"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359D4354" w14:textId="494D9441" w:rsidR="00251518" w:rsidRPr="007E1F77" w:rsidRDefault="00E0261D" w:rsidP="00DB4208">
            <w:pPr>
              <w:rPr>
                <w:rFonts w:ascii="Calibri" w:hAnsi="Calibri" w:cs="Calibri"/>
                <w:bCs/>
                <w:i/>
                <w:iCs/>
                <w:color w:val="4472C4" w:themeColor="accent1"/>
              </w:rPr>
            </w:pPr>
            <w:r w:rsidRPr="007E1F77">
              <w:rPr>
                <w:rFonts w:ascii="Calibri" w:hAnsi="Calibri" w:cs="Calibri"/>
                <w:bCs/>
                <w:i/>
                <w:iCs/>
                <w:color w:val="4472C4" w:themeColor="accent1"/>
              </w:rPr>
              <w:t xml:space="preserve"> </w:t>
            </w:r>
            <w:r w:rsidR="00DB4208" w:rsidRPr="007E1F77">
              <w:rPr>
                <w:rFonts w:ascii="Calibri" w:hAnsi="Calibri" w:cs="Calibri"/>
                <w:bCs/>
                <w:i/>
                <w:iCs/>
                <w:color w:val="4472C4" w:themeColor="accent1"/>
              </w:rPr>
              <w:t>“Within that first appointment there’s a few things that are key to getting somebody set up; we get money coming in, where’s your GP...Sometimes I’ll just call for wellbeing... when he fell last week and hurt himself, I called him the next day to find out how his wellbeing was. It’s not just ‘How are you getting a job? Here’s an application, let’s do this.’ It’s that, but it’s also listening.” [Kat</w:t>
            </w:r>
            <w:r w:rsidR="001940A8">
              <w:rPr>
                <w:rFonts w:ascii="Calibri" w:hAnsi="Calibri" w:cs="Calibri"/>
                <w:bCs/>
                <w:i/>
                <w:iCs/>
                <w:color w:val="4472C4" w:themeColor="accent1"/>
              </w:rPr>
              <w:t>y</w:t>
            </w:r>
            <w:r w:rsidR="00DB4208" w:rsidRPr="007E1F77">
              <w:rPr>
                <w:rFonts w:ascii="Calibri" w:hAnsi="Calibri" w:cs="Calibri"/>
                <w:bCs/>
                <w:i/>
                <w:iCs/>
                <w:color w:val="4472C4" w:themeColor="accent1"/>
              </w:rPr>
              <w:t>, Caseworker</w:t>
            </w:r>
            <w:r w:rsidR="00606D49">
              <w:rPr>
                <w:rFonts w:ascii="Calibri" w:hAnsi="Calibri" w:cs="Calibri"/>
                <w:bCs/>
                <w:i/>
                <w:iCs/>
                <w:color w:val="4472C4" w:themeColor="accent1"/>
              </w:rPr>
              <w:t>,</w:t>
            </w:r>
            <w:r w:rsidR="00DB4208" w:rsidRPr="007E1F77">
              <w:rPr>
                <w:rFonts w:ascii="Calibri" w:hAnsi="Calibri" w:cs="Calibri"/>
                <w:bCs/>
                <w:i/>
                <w:iCs/>
                <w:color w:val="4472C4" w:themeColor="accent1"/>
              </w:rPr>
              <w:t xml:space="preserve"> Case Study Y1Q3]</w:t>
            </w:r>
          </w:p>
          <w:p w14:paraId="678A3B04" w14:textId="77777777" w:rsidR="00251518" w:rsidRPr="007E1F77" w:rsidRDefault="00251518" w:rsidP="00DB4208">
            <w:pPr>
              <w:rPr>
                <w:rFonts w:ascii="Calibri" w:hAnsi="Calibri" w:cs="Calibri"/>
                <w:bCs/>
                <w:i/>
                <w:iCs/>
                <w:color w:val="4472C4" w:themeColor="accent1"/>
              </w:rPr>
            </w:pPr>
          </w:p>
          <w:p w14:paraId="2D734998" w14:textId="19A145F4" w:rsidR="00E0261D" w:rsidRPr="00E215BD" w:rsidRDefault="00DB4208" w:rsidP="00C6273D">
            <w:pPr>
              <w:rPr>
                <w:rFonts w:ascii="Calibri" w:hAnsi="Calibri" w:cs="Calibri"/>
                <w:bCs/>
                <w:i/>
                <w:iCs/>
                <w:color w:val="4472C4" w:themeColor="accent1"/>
              </w:rPr>
            </w:pPr>
            <w:r w:rsidRPr="007E1F77">
              <w:rPr>
                <w:rFonts w:ascii="Calibri" w:hAnsi="Calibri" w:cs="Calibri"/>
                <w:bCs/>
                <w:i/>
                <w:iCs/>
                <w:color w:val="4472C4" w:themeColor="accent1"/>
              </w:rPr>
              <w:t xml:space="preserve">“It’s been genuinely nice. [Caseworker] has done a lot more things that she didn’t even need to. Even if I can’t make it she’s asked me how I’m doing, basically just being nice to me. You know what I mean? Just making sure my health is all right – she’s helped me get doctor appointments as well, so she’s even went that extra further bit helping me out...she’s been there more often than other people would have been.” [Greg, </w:t>
            </w:r>
            <w:r w:rsidR="00606D49">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Y2Q2]</w:t>
            </w:r>
          </w:p>
        </w:tc>
      </w:tr>
    </w:tbl>
    <w:p w14:paraId="2D335499" w14:textId="3E76C207" w:rsidR="00DB4208" w:rsidRPr="00DB4208" w:rsidRDefault="004B4E8F" w:rsidP="00251518">
      <w:pPr>
        <w:pStyle w:val="Chapter3Body"/>
        <w:rPr>
          <w:lang w:eastAsia="en-GB"/>
        </w:rPr>
      </w:pPr>
      <w:r>
        <w:rPr>
          <w:lang w:eastAsia="en-GB"/>
        </w:rPr>
        <w:t>While</w:t>
      </w:r>
      <w:r w:rsidR="00DB4208" w:rsidRPr="00DB4208">
        <w:rPr>
          <w:lang w:eastAsia="en-GB"/>
        </w:rPr>
        <w:t xml:space="preserve"> other agencies</w:t>
      </w:r>
      <w:r w:rsidR="00EA5435">
        <w:rPr>
          <w:lang w:eastAsia="en-GB"/>
        </w:rPr>
        <w:t xml:space="preserve"> can be</w:t>
      </w:r>
      <w:r w:rsidR="00DB4208" w:rsidRPr="00DB4208">
        <w:rPr>
          <w:lang w:eastAsia="en-GB"/>
        </w:rPr>
        <w:t xml:space="preserve"> involved in these areas of support, this is not always the case and during lockdown some agencies undertook no face-to-face work. Passport CashBack </w:t>
      </w:r>
      <w:r w:rsidR="00EA5435">
        <w:rPr>
          <w:lang w:eastAsia="en-GB"/>
        </w:rPr>
        <w:t xml:space="preserve">staff </w:t>
      </w:r>
      <w:r w:rsidR="00DB4208" w:rsidRPr="00DB4208">
        <w:rPr>
          <w:lang w:eastAsia="en-GB"/>
        </w:rPr>
        <w:t xml:space="preserve">also recognises that trust grows as a caseworker develops a supportive relationship with a young person, and they are more likely to ask for and accept help from someone they know. In the words of the </w:t>
      </w:r>
      <w:r w:rsidR="00EA5435">
        <w:rPr>
          <w:lang w:eastAsia="en-GB"/>
        </w:rPr>
        <w:t>C</w:t>
      </w:r>
      <w:r w:rsidR="00DB4208" w:rsidRPr="00DB4208">
        <w:rPr>
          <w:lang w:eastAsia="en-GB"/>
        </w:rPr>
        <w:t xml:space="preserve">o-Chief Executive, caseworkers can become more involved </w:t>
      </w:r>
      <w:r w:rsidR="00DB4208" w:rsidRPr="00251518">
        <w:rPr>
          <w:lang w:eastAsia="en-GB"/>
        </w:rPr>
        <w:t>“unavoidably and rightly”,</w:t>
      </w:r>
      <w:r w:rsidR="00DB4208" w:rsidRPr="00DB4208">
        <w:rPr>
          <w:lang w:eastAsia="en-GB"/>
        </w:rPr>
        <w:t xml:space="preserve"> as other needs are disclosed, </w:t>
      </w:r>
      <w:proofErr w:type="gramStart"/>
      <w:r w:rsidR="00DB4208" w:rsidRPr="00DB4208">
        <w:rPr>
          <w:lang w:eastAsia="en-GB"/>
        </w:rPr>
        <w:t>in order to</w:t>
      </w:r>
      <w:proofErr w:type="gramEnd"/>
      <w:r w:rsidR="00DB4208" w:rsidRPr="00DB4208">
        <w:rPr>
          <w:lang w:eastAsia="en-GB"/>
        </w:rPr>
        <w:t xml:space="preserve"> work towards a positive destination.</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B4208" w:rsidRPr="00377F0B" w14:paraId="693D89A1" w14:textId="77777777" w:rsidTr="007F31C8">
        <w:tc>
          <w:tcPr>
            <w:tcW w:w="1076" w:type="dxa"/>
          </w:tcPr>
          <w:p w14:paraId="2541461A" w14:textId="77777777" w:rsidR="00DB4208" w:rsidRPr="00E8428E" w:rsidRDefault="00DB4208" w:rsidP="007F31C8">
            <w:pPr>
              <w:rPr>
                <w:noProof/>
                <w:lang w:eastAsia="en-GB"/>
              </w:rPr>
            </w:pPr>
            <w:r>
              <w:rPr>
                <w:noProof/>
                <w:lang w:eastAsia="en-GB"/>
              </w:rPr>
              <w:drawing>
                <wp:anchor distT="0" distB="0" distL="114300" distR="114300" simplePos="0" relativeHeight="251779072" behindDoc="0" locked="0" layoutInCell="1" allowOverlap="1" wp14:anchorId="78D5DAD3" wp14:editId="277F7704">
                  <wp:simplePos x="0" y="0"/>
                  <wp:positionH relativeFrom="column">
                    <wp:posOffset>130203</wp:posOffset>
                  </wp:positionH>
                  <wp:positionV relativeFrom="paragraph">
                    <wp:posOffset>64908</wp:posOffset>
                  </wp:positionV>
                  <wp:extent cx="451485" cy="361950"/>
                  <wp:effectExtent l="0" t="0" r="5715" b="6350"/>
                  <wp:wrapNone/>
                  <wp:docPr id="3" name="Picture 3"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36DC7017" w14:textId="59941E40" w:rsidR="00DB4208" w:rsidRPr="007E1F77" w:rsidRDefault="00DB4208" w:rsidP="00DB4208">
            <w:pPr>
              <w:rPr>
                <w:rFonts w:ascii="Calibri" w:hAnsi="Calibri" w:cs="Calibri"/>
                <w:bCs/>
                <w:i/>
                <w:iCs/>
                <w:color w:val="4472C4" w:themeColor="accent1"/>
              </w:rPr>
            </w:pPr>
            <w:r w:rsidRPr="007E1F77">
              <w:rPr>
                <w:rFonts w:ascii="Calibri" w:hAnsi="Calibri" w:cs="Calibri"/>
                <w:bCs/>
                <w:i/>
                <w:iCs/>
                <w:color w:val="4472C4" w:themeColor="accent1"/>
              </w:rPr>
              <w:t>“If I hadn’t put in the kind of work and gone to see him in a Level 4 lockdown, he wouldn’t have known how to do it. He would have eventually got Universal Credit, because there’s a lot of resilience, but it would have taken a while. He wouldn’t have had money and security. He didn’t have the confidence to call the GP. If that had gone on longer, his isolation would have increased because of lockdown.” [Katy, Caseworker, Case Study Y2Q3]</w:t>
            </w:r>
          </w:p>
          <w:p w14:paraId="74062090" w14:textId="77777777" w:rsidR="00DB4208" w:rsidRPr="007E1F77" w:rsidRDefault="00DB4208" w:rsidP="00DB4208">
            <w:pPr>
              <w:rPr>
                <w:rFonts w:ascii="Calibri" w:hAnsi="Calibri" w:cs="Calibri"/>
                <w:bCs/>
                <w:i/>
                <w:iCs/>
                <w:color w:val="4472C4" w:themeColor="accent1"/>
              </w:rPr>
            </w:pPr>
          </w:p>
          <w:p w14:paraId="3CDF9AAC" w14:textId="726F611B" w:rsidR="00DB4208" w:rsidRPr="007E1F77" w:rsidRDefault="00DB4208" w:rsidP="007F31C8">
            <w:pPr>
              <w:rPr>
                <w:rFonts w:ascii="Calibri" w:hAnsi="Calibri" w:cs="Calibri"/>
                <w:bCs/>
                <w:i/>
                <w:iCs/>
                <w:color w:val="4472C4" w:themeColor="accent1"/>
              </w:rPr>
            </w:pPr>
            <w:r w:rsidRPr="007E1F77">
              <w:rPr>
                <w:rFonts w:ascii="Calibri" w:hAnsi="Calibri" w:cs="Calibri"/>
                <w:bCs/>
                <w:i/>
                <w:iCs/>
                <w:color w:val="4472C4" w:themeColor="accent1"/>
              </w:rPr>
              <w:t xml:space="preserve">“[Caseworker] has been helpful to be honest – like she’s helped me out with Universal Credit... because obviously I’d </w:t>
            </w:r>
            <w:proofErr w:type="spellStart"/>
            <w:r w:rsidRPr="007E1F77">
              <w:rPr>
                <w:rFonts w:ascii="Calibri" w:hAnsi="Calibri" w:cs="Calibri"/>
                <w:bCs/>
                <w:i/>
                <w:iCs/>
                <w:color w:val="4472C4" w:themeColor="accent1"/>
              </w:rPr>
              <w:t>didnae</w:t>
            </w:r>
            <w:proofErr w:type="spellEnd"/>
            <w:r w:rsidRPr="007E1F77">
              <w:rPr>
                <w:rFonts w:ascii="Calibri" w:hAnsi="Calibri" w:cs="Calibri"/>
                <w:bCs/>
                <w:i/>
                <w:iCs/>
                <w:color w:val="4472C4" w:themeColor="accent1"/>
              </w:rPr>
              <w:t xml:space="preserve"> ken how to do it properly </w:t>
            </w:r>
            <w:proofErr w:type="spellStart"/>
            <w:r w:rsidRPr="007E1F77">
              <w:rPr>
                <w:rFonts w:ascii="Calibri" w:hAnsi="Calibri" w:cs="Calibri"/>
                <w:bCs/>
                <w:i/>
                <w:iCs/>
                <w:color w:val="4472C4" w:themeColor="accent1"/>
              </w:rPr>
              <w:t>myseIf</w:t>
            </w:r>
            <w:proofErr w:type="spellEnd"/>
            <w:r w:rsidRPr="007E1F77">
              <w:rPr>
                <w:rFonts w:ascii="Calibri" w:hAnsi="Calibri" w:cs="Calibri"/>
                <w:bCs/>
                <w:i/>
                <w:iCs/>
                <w:color w:val="4472C4" w:themeColor="accent1"/>
              </w:rPr>
              <w:t xml:space="preserve">. She basically </w:t>
            </w:r>
            <w:proofErr w:type="spellStart"/>
            <w:r w:rsidRPr="007E1F77">
              <w:rPr>
                <w:rFonts w:ascii="Calibri" w:hAnsi="Calibri" w:cs="Calibri"/>
                <w:bCs/>
                <w:i/>
                <w:iCs/>
                <w:color w:val="4472C4" w:themeColor="accent1"/>
              </w:rPr>
              <w:t>gied</w:t>
            </w:r>
            <w:proofErr w:type="spellEnd"/>
            <w:r w:rsidRPr="007E1F77">
              <w:rPr>
                <w:rFonts w:ascii="Calibri" w:hAnsi="Calibri" w:cs="Calibri"/>
                <w:bCs/>
                <w:i/>
                <w:iCs/>
                <w:color w:val="4472C4" w:themeColor="accent1"/>
              </w:rPr>
              <w:t xml:space="preserve"> me a hand with it all, get it moving along... I didn’t have a job at the time, I was needing the money.” [Greg,</w:t>
            </w:r>
            <w:r w:rsidR="00606D49">
              <w:rPr>
                <w:rFonts w:ascii="Calibri" w:hAnsi="Calibri" w:cs="Calibri"/>
                <w:bCs/>
                <w:i/>
                <w:iCs/>
                <w:color w:val="4472C4" w:themeColor="accent1"/>
              </w:rPr>
              <w:t xml:space="preserve"> young person,</w:t>
            </w:r>
            <w:r w:rsidRPr="007E1F77">
              <w:rPr>
                <w:rFonts w:ascii="Calibri" w:hAnsi="Calibri" w:cs="Calibri"/>
                <w:bCs/>
                <w:i/>
                <w:iCs/>
                <w:color w:val="4472C4" w:themeColor="accent1"/>
              </w:rPr>
              <w:t xml:space="preserve"> Case Study Y2Q2] </w:t>
            </w:r>
          </w:p>
        </w:tc>
      </w:tr>
    </w:tbl>
    <w:p w14:paraId="14F83638" w14:textId="4A1AE138" w:rsidR="00DB4208" w:rsidRDefault="00DB4208" w:rsidP="00F33DCC">
      <w:pPr>
        <w:pStyle w:val="Chapter3Body"/>
        <w:rPr>
          <w:lang w:eastAsia="en-GB"/>
        </w:rPr>
      </w:pPr>
      <w:r w:rsidRPr="00DB4208">
        <w:rPr>
          <w:lang w:eastAsia="en-GB"/>
        </w:rPr>
        <w:t>Therefore, in addition to the support relating to employability and training, case workers can be involved in a diverse range of practical support including:</w:t>
      </w:r>
    </w:p>
    <w:p w14:paraId="19CA2B32" w14:textId="77777777" w:rsidR="00DB4208" w:rsidRDefault="00DB4208" w:rsidP="00E215BD">
      <w:pPr>
        <w:pStyle w:val="Bullets"/>
        <w:rPr>
          <w:lang w:eastAsia="en-GB"/>
        </w:rPr>
      </w:pPr>
      <w:r>
        <w:rPr>
          <w:lang w:eastAsia="en-GB"/>
        </w:rPr>
        <w:t>health and wellbeing - su</w:t>
      </w:r>
      <w:r w:rsidRPr="005770CF">
        <w:rPr>
          <w:lang w:eastAsia="en-GB"/>
        </w:rPr>
        <w:t>pporting young people to register with GPs / encouraging young people to see</w:t>
      </w:r>
      <w:r>
        <w:rPr>
          <w:lang w:eastAsia="en-GB"/>
        </w:rPr>
        <w:t>k</w:t>
      </w:r>
      <w:r w:rsidRPr="005770CF">
        <w:rPr>
          <w:lang w:eastAsia="en-GB"/>
        </w:rPr>
        <w:t xml:space="preserve"> health-related support / specialist health support</w:t>
      </w:r>
    </w:p>
    <w:p w14:paraId="7BE7DCC6" w14:textId="77777777" w:rsidR="00DB4208" w:rsidRDefault="00DB4208" w:rsidP="00E215BD">
      <w:pPr>
        <w:pStyle w:val="Bullets"/>
        <w:rPr>
          <w:lang w:eastAsia="en-GB"/>
        </w:rPr>
      </w:pPr>
      <w:r>
        <w:rPr>
          <w:lang w:eastAsia="en-GB"/>
        </w:rPr>
        <w:t>h</w:t>
      </w:r>
      <w:r w:rsidRPr="005770CF">
        <w:rPr>
          <w:lang w:eastAsia="en-GB"/>
        </w:rPr>
        <w:t xml:space="preserve">ousing – supporting young people as they adjust to </w:t>
      </w:r>
      <w:r>
        <w:rPr>
          <w:lang w:eastAsia="en-GB"/>
        </w:rPr>
        <w:t xml:space="preserve">liberation and to new living situations and responsibilities </w:t>
      </w:r>
    </w:p>
    <w:p w14:paraId="090DA04E" w14:textId="6D66C740" w:rsidR="00DB4208" w:rsidRDefault="00DB4208" w:rsidP="00E215BD">
      <w:pPr>
        <w:pStyle w:val="Bullets"/>
        <w:rPr>
          <w:lang w:eastAsia="en-GB"/>
        </w:rPr>
      </w:pPr>
      <w:r>
        <w:rPr>
          <w:lang w:eastAsia="en-GB"/>
        </w:rPr>
        <w:t>f</w:t>
      </w:r>
      <w:r w:rsidRPr="005770CF">
        <w:rPr>
          <w:lang w:eastAsia="en-GB"/>
        </w:rPr>
        <w:t>inancial support – supporting applications such as Universal Credit and sources of financial support for interviews, money for work clothes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B4208" w:rsidRPr="00DB4208" w14:paraId="16A18A10" w14:textId="77777777" w:rsidTr="007F31C8">
        <w:tc>
          <w:tcPr>
            <w:tcW w:w="1076" w:type="dxa"/>
          </w:tcPr>
          <w:p w14:paraId="0BF5B258" w14:textId="77777777" w:rsidR="00DB4208" w:rsidRPr="00DB4208" w:rsidRDefault="00DB4208" w:rsidP="00DB4208">
            <w:pPr>
              <w:pStyle w:val="Chapter2Body"/>
              <w:numPr>
                <w:ilvl w:val="0"/>
                <w:numId w:val="0"/>
              </w:numPr>
              <w:ind w:left="357"/>
              <w:rPr>
                <w:b/>
                <w:lang w:eastAsia="en-GB"/>
              </w:rPr>
            </w:pPr>
            <w:r w:rsidRPr="00DB4208">
              <w:rPr>
                <w:b/>
                <w:noProof/>
                <w:lang w:eastAsia="en-GB"/>
              </w:rPr>
              <w:lastRenderedPageBreak/>
              <w:drawing>
                <wp:anchor distT="0" distB="0" distL="114300" distR="114300" simplePos="0" relativeHeight="251781120" behindDoc="0" locked="0" layoutInCell="1" allowOverlap="1" wp14:anchorId="4E3A38D1" wp14:editId="320E14C8">
                  <wp:simplePos x="0" y="0"/>
                  <wp:positionH relativeFrom="column">
                    <wp:posOffset>130203</wp:posOffset>
                  </wp:positionH>
                  <wp:positionV relativeFrom="paragraph">
                    <wp:posOffset>66675</wp:posOffset>
                  </wp:positionV>
                  <wp:extent cx="451485" cy="361950"/>
                  <wp:effectExtent l="0" t="0" r="5715" b="6350"/>
                  <wp:wrapNone/>
                  <wp:docPr id="16" name="Picture 16"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3D529870" w14:textId="35D42EC1" w:rsidR="007E1F77" w:rsidRDefault="00DB4208" w:rsidP="007E1F77">
            <w:pPr>
              <w:rPr>
                <w:rFonts w:ascii="Calibri" w:hAnsi="Calibri" w:cs="Calibri"/>
                <w:bCs/>
                <w:i/>
                <w:iCs/>
                <w:color w:val="4472C4" w:themeColor="accent1"/>
              </w:rPr>
            </w:pPr>
            <w:r w:rsidRPr="007E1F77">
              <w:rPr>
                <w:rFonts w:ascii="Calibri" w:hAnsi="Calibri" w:cs="Calibri"/>
                <w:bCs/>
                <w:i/>
                <w:iCs/>
                <w:color w:val="4472C4" w:themeColor="accent1"/>
              </w:rPr>
              <w:t xml:space="preserve">“I got in the car and drove through the drive-thru, got him a hot chocolate. He was laughing that I would do that. It was just a little thing, but to him it was a big thing.” [Katy, </w:t>
            </w:r>
            <w:r w:rsidR="004F2A68">
              <w:rPr>
                <w:rFonts w:ascii="Calibri" w:hAnsi="Calibri" w:cs="Calibri"/>
                <w:bCs/>
                <w:i/>
                <w:iCs/>
                <w:color w:val="4472C4" w:themeColor="accent1"/>
              </w:rPr>
              <w:t>C</w:t>
            </w:r>
            <w:r w:rsidRPr="007E1F77">
              <w:rPr>
                <w:rFonts w:ascii="Calibri" w:hAnsi="Calibri" w:cs="Calibri"/>
                <w:bCs/>
                <w:i/>
                <w:iCs/>
                <w:color w:val="4472C4" w:themeColor="accent1"/>
              </w:rPr>
              <w:t>aseworker, Case Study Y1Q3]</w:t>
            </w:r>
          </w:p>
          <w:p w14:paraId="617B504D" w14:textId="77777777" w:rsidR="007E1F77" w:rsidRDefault="007E1F77" w:rsidP="007E1F77">
            <w:pPr>
              <w:rPr>
                <w:rFonts w:ascii="Calibri" w:hAnsi="Calibri" w:cs="Calibri"/>
                <w:bCs/>
                <w:i/>
                <w:iCs/>
                <w:color w:val="4472C4" w:themeColor="accent1"/>
              </w:rPr>
            </w:pPr>
          </w:p>
          <w:p w14:paraId="0CC6E952" w14:textId="14EABED7" w:rsidR="00DB4208" w:rsidRPr="007E1F77" w:rsidRDefault="00DB4208" w:rsidP="007E1F77">
            <w:pPr>
              <w:rPr>
                <w:rFonts w:ascii="Calibri" w:hAnsi="Calibri" w:cs="Calibri"/>
                <w:bCs/>
                <w:i/>
                <w:iCs/>
                <w:color w:val="4472C4" w:themeColor="accent1"/>
              </w:rPr>
            </w:pPr>
            <w:r w:rsidRPr="007E1F77">
              <w:rPr>
                <w:rFonts w:ascii="Calibri" w:hAnsi="Calibri" w:cs="Calibri"/>
                <w:bCs/>
                <w:i/>
                <w:iCs/>
                <w:color w:val="4472C4" w:themeColor="accent1"/>
              </w:rPr>
              <w:t xml:space="preserve">“I thought it was great, it was so informal. It was a comfortable environment where anything could be said, and at the point when I was there [in HMP </w:t>
            </w:r>
            <w:r w:rsidR="004F515E">
              <w:rPr>
                <w:rFonts w:ascii="Calibri" w:hAnsi="Calibri" w:cs="Calibri"/>
                <w:bCs/>
                <w:i/>
                <w:iCs/>
                <w:color w:val="4472C4" w:themeColor="accent1"/>
              </w:rPr>
              <w:t xml:space="preserve">&amp; </w:t>
            </w:r>
            <w:r w:rsidRPr="007E1F77">
              <w:rPr>
                <w:rFonts w:ascii="Calibri" w:hAnsi="Calibri" w:cs="Calibri"/>
                <w:bCs/>
                <w:i/>
                <w:iCs/>
                <w:color w:val="4472C4" w:themeColor="accent1"/>
              </w:rPr>
              <w:t xml:space="preserve">YOI Polmont], I needed that a lot...She’s helped me set up my benefits and helped with my mental health. She got me a doctor’s appointment so I can get that sorted. I’ve got a mental health consultant meeting.” [Andrew,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Y1Q3]</w:t>
            </w:r>
          </w:p>
          <w:p w14:paraId="61F93BBA" w14:textId="77777777" w:rsidR="00DB4208" w:rsidRPr="007E1F77" w:rsidRDefault="00DB4208" w:rsidP="00DB4208">
            <w:pPr>
              <w:rPr>
                <w:rFonts w:ascii="Calibri" w:hAnsi="Calibri" w:cs="Calibri"/>
                <w:bCs/>
                <w:i/>
                <w:iCs/>
                <w:color w:val="4472C4" w:themeColor="accent1"/>
              </w:rPr>
            </w:pPr>
          </w:p>
          <w:p w14:paraId="68EAEBB4" w14:textId="0FD7E087" w:rsidR="00DB4208" w:rsidRPr="007E1F77" w:rsidRDefault="00DB4208" w:rsidP="00DB4208">
            <w:pPr>
              <w:rPr>
                <w:rFonts w:ascii="Calibri" w:hAnsi="Calibri" w:cs="Calibri"/>
                <w:bCs/>
                <w:i/>
                <w:iCs/>
                <w:color w:val="4472C4" w:themeColor="accent1"/>
              </w:rPr>
            </w:pPr>
            <w:r w:rsidRPr="007E1F77">
              <w:rPr>
                <w:rFonts w:ascii="Calibri" w:hAnsi="Calibri" w:cs="Calibri"/>
                <w:bCs/>
                <w:i/>
                <w:iCs/>
                <w:color w:val="4472C4" w:themeColor="accent1"/>
              </w:rPr>
              <w:t xml:space="preserve">“It's been the moving on or the after-care side of things because I'm now out of prison. [Caseworker] was helping me - she came and took me for a coffee, dropped me off my certificates that I'd earned when I was in there - offered to help me apply for college, pointed me in the right direction with things like different supports that might be available - things like who I can contact if I need money for transport to a new job if I was struggling that way.” [Lucas,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Y2Q4]</w:t>
            </w:r>
          </w:p>
          <w:p w14:paraId="1B18848B" w14:textId="77777777" w:rsidR="00DB4208" w:rsidRPr="007E1F77" w:rsidRDefault="00DB4208" w:rsidP="00DB4208">
            <w:pPr>
              <w:pStyle w:val="Chapter2Body"/>
              <w:numPr>
                <w:ilvl w:val="0"/>
                <w:numId w:val="0"/>
              </w:numPr>
              <w:ind w:left="357" w:hanging="357"/>
              <w:rPr>
                <w:rFonts w:ascii="Calibri" w:hAnsi="Calibri" w:cs="Calibri"/>
                <w:b/>
                <w:i/>
                <w:iCs/>
                <w:color w:val="4472C4" w:themeColor="accent1"/>
              </w:rPr>
            </w:pPr>
          </w:p>
        </w:tc>
      </w:tr>
    </w:tbl>
    <w:p w14:paraId="50CA1659" w14:textId="77777777" w:rsidR="003600E6" w:rsidRDefault="003600E6">
      <w:pPr>
        <w:rPr>
          <w:i/>
          <w:iCs/>
          <w:szCs w:val="36"/>
        </w:rPr>
      </w:pPr>
      <w:r>
        <w:rPr>
          <w:i/>
          <w:iCs/>
        </w:rPr>
        <w:br w:type="page"/>
      </w:r>
    </w:p>
    <w:p w14:paraId="53585945" w14:textId="5460E84D" w:rsidR="008477F9" w:rsidRDefault="008477F9" w:rsidP="007B3B82">
      <w:pPr>
        <w:pStyle w:val="2Subheadinginline"/>
        <w:spacing w:after="240"/>
        <w:ind w:left="0" w:firstLine="0"/>
      </w:pPr>
      <w:r w:rsidRPr="00174B3E">
        <w:lastRenderedPageBreak/>
        <w:t>Outcome 4: Young people participate in activity which improves their learning,</w:t>
      </w:r>
      <w:r w:rsidR="00951304">
        <w:t xml:space="preserve"> </w:t>
      </w:r>
      <w:proofErr w:type="gramStart"/>
      <w:r w:rsidRPr="00174B3E">
        <w:t>employability</w:t>
      </w:r>
      <w:proofErr w:type="gramEnd"/>
      <w:r w:rsidRPr="00174B3E">
        <w:t xml:space="preserve"> and employment options (positive destinations)</w:t>
      </w:r>
    </w:p>
    <w:p w14:paraId="1C6D349C" w14:textId="58E4FAC6" w:rsidR="00EA5435" w:rsidRPr="003600E6" w:rsidRDefault="007B3B82" w:rsidP="00E81641">
      <w:pPr>
        <w:pStyle w:val="Chapter1Body"/>
        <w:numPr>
          <w:ilvl w:val="0"/>
          <w:numId w:val="0"/>
        </w:numPr>
        <w:ind w:left="360" w:hanging="360"/>
      </w:pPr>
      <w:r>
        <w:rPr>
          <w:rFonts w:ascii="Times New Roman" w:hAnsi="Times New Roman"/>
          <w:noProof/>
          <w:lang w:eastAsia="en-GB"/>
        </w:rPr>
        <w:drawing>
          <wp:inline distT="0" distB="0" distL="0" distR="0" wp14:anchorId="637575F7" wp14:editId="42011A5B">
            <wp:extent cx="5726905" cy="1089329"/>
            <wp:effectExtent l="0" t="0" r="1270" b="3175"/>
            <wp:docPr id="33" name="Picture 33"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imeline&#10;&#10;Description automatically generated with medium confidence"/>
                    <pic:cNvPicPr/>
                  </pic:nvPicPr>
                  <pic:blipFill rotWithShape="1">
                    <a:blip r:embed="rId21"/>
                    <a:srcRect t="51580" b="34962"/>
                    <a:stretch/>
                  </pic:blipFill>
                  <pic:spPr bwMode="auto">
                    <a:xfrm>
                      <a:off x="0" y="0"/>
                      <a:ext cx="5727700" cy="1089480"/>
                    </a:xfrm>
                    <a:prstGeom prst="rect">
                      <a:avLst/>
                    </a:prstGeom>
                    <a:ln>
                      <a:noFill/>
                    </a:ln>
                    <a:extLst>
                      <a:ext uri="{53640926-AAD7-44D8-BBD7-CCE9431645EC}">
                        <a14:shadowObscured xmlns:a14="http://schemas.microsoft.com/office/drawing/2010/main"/>
                      </a:ext>
                    </a:extLst>
                  </pic:spPr>
                </pic:pic>
              </a:graphicData>
            </a:graphic>
          </wp:inline>
        </w:drawing>
      </w:r>
    </w:p>
    <w:p w14:paraId="36004337" w14:textId="77777777" w:rsidR="00A92225" w:rsidRPr="00E215BD" w:rsidRDefault="00A92225" w:rsidP="00E215BD">
      <w:pPr>
        <w:pStyle w:val="Chapter3Body"/>
      </w:pPr>
      <w:r w:rsidRPr="00E215BD">
        <w:t>The overall figure for young people achieving a positive destination shows 16% of the target having been achieved. The most successful result in this category is 38 young people (35% of target) engaging with caseworkers on liberation.</w:t>
      </w:r>
    </w:p>
    <w:p w14:paraId="431F5605" w14:textId="233A7690" w:rsidR="00A92225" w:rsidRPr="00A92225" w:rsidRDefault="00A92225" w:rsidP="00A92225">
      <w:pPr>
        <w:pStyle w:val="Chapter3Body"/>
        <w:rPr>
          <w:lang w:eastAsia="en-GB"/>
        </w:rPr>
      </w:pPr>
      <w:r w:rsidRPr="00A92225">
        <w:rPr>
          <w:lang w:eastAsia="en-GB"/>
        </w:rPr>
        <w:t>This has been a difficult target to hit</w:t>
      </w:r>
      <w:r w:rsidR="00EA5435">
        <w:rPr>
          <w:lang w:eastAsia="en-GB"/>
        </w:rPr>
        <w:t>, with ambitious targets established before the pandemic started. As it transpired,</w:t>
      </w:r>
      <w:r w:rsidR="007B3B82">
        <w:rPr>
          <w:lang w:eastAsia="en-GB"/>
        </w:rPr>
        <w:t xml:space="preserve"> </w:t>
      </w:r>
      <w:r w:rsidRPr="00A92225">
        <w:rPr>
          <w:lang w:eastAsia="en-GB"/>
        </w:rPr>
        <w:t xml:space="preserve">many positive destination options </w:t>
      </w:r>
      <w:r w:rsidR="00EA5435">
        <w:rPr>
          <w:lang w:eastAsia="en-GB"/>
        </w:rPr>
        <w:t>were</w:t>
      </w:r>
      <w:r w:rsidR="00EA5435" w:rsidRPr="00A92225">
        <w:rPr>
          <w:lang w:eastAsia="en-GB"/>
        </w:rPr>
        <w:t xml:space="preserve"> </w:t>
      </w:r>
      <w:r w:rsidRPr="00A92225">
        <w:rPr>
          <w:lang w:eastAsia="en-GB"/>
        </w:rPr>
        <w:t>adversely affected by lockdown –</w:t>
      </w:r>
      <w:r w:rsidR="00F33DCC">
        <w:rPr>
          <w:lang w:eastAsia="en-GB"/>
        </w:rPr>
        <w:t xml:space="preserve"> </w:t>
      </w:r>
      <w:r w:rsidRPr="00A92225">
        <w:rPr>
          <w:lang w:eastAsia="en-GB"/>
        </w:rPr>
        <w:t xml:space="preserve">college courses </w:t>
      </w:r>
      <w:r w:rsidR="00EA5435">
        <w:rPr>
          <w:lang w:eastAsia="en-GB"/>
        </w:rPr>
        <w:t>shifted to</w:t>
      </w:r>
      <w:r w:rsidR="00EA5435" w:rsidRPr="00A92225">
        <w:rPr>
          <w:lang w:eastAsia="en-GB"/>
        </w:rPr>
        <w:t xml:space="preserve"> </w:t>
      </w:r>
      <w:r w:rsidRPr="00A92225">
        <w:rPr>
          <w:lang w:eastAsia="en-GB"/>
        </w:rPr>
        <w:t>online</w:t>
      </w:r>
      <w:r w:rsidR="00EA5435">
        <w:rPr>
          <w:lang w:eastAsia="en-GB"/>
        </w:rPr>
        <w:t xml:space="preserve"> delivery and</w:t>
      </w:r>
      <w:r w:rsidRPr="00A92225">
        <w:rPr>
          <w:lang w:eastAsia="en-GB"/>
        </w:rPr>
        <w:t xml:space="preserve"> job opportunities reduc</w:t>
      </w:r>
      <w:r w:rsidR="00EA5435">
        <w:rPr>
          <w:lang w:eastAsia="en-GB"/>
        </w:rPr>
        <w:t>ed</w:t>
      </w:r>
      <w:r w:rsidRPr="00A92225">
        <w:rPr>
          <w:lang w:eastAsia="en-GB"/>
        </w:rPr>
        <w:t xml:space="preserve"> as companies furloughed staff</w:t>
      </w:r>
      <w:r w:rsidR="00EA5435">
        <w:rPr>
          <w:lang w:eastAsia="en-GB"/>
        </w:rPr>
        <w:t xml:space="preserve">. There was also a </w:t>
      </w:r>
      <w:r w:rsidRPr="00A92225">
        <w:rPr>
          <w:lang w:eastAsia="en-GB"/>
        </w:rPr>
        <w:t xml:space="preserve">reduction </w:t>
      </w:r>
      <w:r w:rsidR="00EA5435">
        <w:rPr>
          <w:lang w:eastAsia="en-GB"/>
        </w:rPr>
        <w:t>in</w:t>
      </w:r>
      <w:r w:rsidR="00EA5435" w:rsidRPr="00A92225">
        <w:rPr>
          <w:lang w:eastAsia="en-GB"/>
        </w:rPr>
        <w:t xml:space="preserve"> </w:t>
      </w:r>
      <w:r w:rsidRPr="00A92225">
        <w:rPr>
          <w:lang w:eastAsia="en-GB"/>
        </w:rPr>
        <w:t>volunteering opportunities as organisations changed working practices.</w:t>
      </w:r>
      <w:r w:rsidR="00F33DCC">
        <w:rPr>
          <w:lang w:eastAsia="en-GB"/>
        </w:rPr>
        <w:t xml:space="preserve"> </w:t>
      </w:r>
      <w:proofErr w:type="gramStart"/>
      <w:r w:rsidR="00F33DCC">
        <w:rPr>
          <w:lang w:eastAsia="en-GB"/>
        </w:rPr>
        <w:t>Furthermore</w:t>
      </w:r>
      <w:proofErr w:type="gramEnd"/>
      <w:r w:rsidR="00F33DCC">
        <w:rPr>
          <w:lang w:eastAsia="en-GB"/>
        </w:rPr>
        <w:t xml:space="preserve"> less young people were being liberated because of the seriousness of their offences. </w:t>
      </w:r>
    </w:p>
    <w:p w14:paraId="2433CAC5" w14:textId="06429B23" w:rsidR="00A92225" w:rsidRPr="00A92225" w:rsidRDefault="00A92225" w:rsidP="00A92225">
      <w:pPr>
        <w:pStyle w:val="Chapter3Body"/>
        <w:rPr>
          <w:lang w:eastAsia="en-GB"/>
        </w:rPr>
      </w:pPr>
      <w:r w:rsidRPr="00A92225">
        <w:rPr>
          <w:lang w:eastAsia="en-GB"/>
        </w:rPr>
        <w:t xml:space="preserve">Passport CashBack caseworkers continued to work with each young person to assess the most suitable options for them and explore pathways which might be achievable, </w:t>
      </w:r>
      <w:r w:rsidR="00EA5435">
        <w:rPr>
          <w:lang w:eastAsia="en-GB"/>
        </w:rPr>
        <w:t>aiming to</w:t>
      </w:r>
      <w:r w:rsidRPr="00A92225">
        <w:rPr>
          <w:lang w:eastAsia="en-GB"/>
        </w:rPr>
        <w:t xml:space="preserve"> position them better in the job market once the environment improved.</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9E6F1C" w:rsidRPr="00377F0B" w14:paraId="7568F599" w14:textId="77777777" w:rsidTr="00C6273D">
        <w:tc>
          <w:tcPr>
            <w:tcW w:w="1076" w:type="dxa"/>
          </w:tcPr>
          <w:p w14:paraId="1CF916A9" w14:textId="77777777" w:rsidR="009E6F1C" w:rsidRPr="00E8428E" w:rsidRDefault="009E6F1C" w:rsidP="00C6273D">
            <w:pPr>
              <w:rPr>
                <w:noProof/>
                <w:lang w:eastAsia="en-GB"/>
              </w:rPr>
            </w:pPr>
            <w:r>
              <w:rPr>
                <w:noProof/>
                <w:lang w:eastAsia="en-GB"/>
              </w:rPr>
              <w:drawing>
                <wp:anchor distT="0" distB="0" distL="114300" distR="114300" simplePos="0" relativeHeight="251704320" behindDoc="0" locked="0" layoutInCell="1" allowOverlap="1" wp14:anchorId="56A2D682" wp14:editId="268659DD">
                  <wp:simplePos x="0" y="0"/>
                  <wp:positionH relativeFrom="column">
                    <wp:posOffset>130203</wp:posOffset>
                  </wp:positionH>
                  <wp:positionV relativeFrom="paragraph">
                    <wp:posOffset>64660</wp:posOffset>
                  </wp:positionV>
                  <wp:extent cx="451485" cy="361950"/>
                  <wp:effectExtent l="0" t="0" r="5715" b="6350"/>
                  <wp:wrapNone/>
                  <wp:docPr id="23" name="Picture 23"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EFB2152" w14:textId="2F25351C" w:rsidR="00A92225" w:rsidRPr="007E1F77" w:rsidRDefault="00A92225" w:rsidP="00A92225">
            <w:pPr>
              <w:rPr>
                <w:rFonts w:ascii="Calibri" w:hAnsi="Calibri" w:cs="Calibri"/>
                <w:bCs/>
                <w:i/>
                <w:iCs/>
                <w:color w:val="4472C4" w:themeColor="accent1"/>
              </w:rPr>
            </w:pPr>
            <w:r w:rsidRPr="007E1F77">
              <w:rPr>
                <w:rFonts w:ascii="Calibri" w:hAnsi="Calibri" w:cs="Calibri"/>
                <w:bCs/>
                <w:i/>
                <w:iCs/>
                <w:color w:val="4472C4" w:themeColor="accent1"/>
              </w:rPr>
              <w:t xml:space="preserve">“She [caseworker] really helped with getting my CSCS Card (Construction Skills Certification </w:t>
            </w:r>
            <w:proofErr w:type="gramStart"/>
            <w:r w:rsidRPr="007E1F77">
              <w:rPr>
                <w:rFonts w:ascii="Calibri" w:hAnsi="Calibri" w:cs="Calibri"/>
                <w:bCs/>
                <w:i/>
                <w:iCs/>
                <w:color w:val="4472C4" w:themeColor="accent1"/>
              </w:rPr>
              <w:t>Scheme)...</w:t>
            </w:r>
            <w:proofErr w:type="gramEnd"/>
            <w:r w:rsidRPr="007E1F77">
              <w:rPr>
                <w:rFonts w:ascii="Calibri" w:hAnsi="Calibri" w:cs="Calibri"/>
                <w:bCs/>
                <w:i/>
                <w:iCs/>
                <w:color w:val="4472C4" w:themeColor="accent1"/>
              </w:rPr>
              <w:t xml:space="preserve"> I’ve almost secured something with a recruiting agency just because I have a CSCS </w:t>
            </w:r>
            <w:r w:rsidR="00E215BD" w:rsidRPr="007E1F77">
              <w:rPr>
                <w:rFonts w:ascii="Calibri" w:hAnsi="Calibri" w:cs="Calibri"/>
                <w:bCs/>
                <w:i/>
                <w:iCs/>
                <w:color w:val="4472C4" w:themeColor="accent1"/>
              </w:rPr>
              <w:t>card.</w:t>
            </w:r>
            <w:r w:rsidRPr="007E1F77">
              <w:rPr>
                <w:rFonts w:ascii="Calibri" w:hAnsi="Calibri" w:cs="Calibri"/>
                <w:bCs/>
                <w:i/>
                <w:iCs/>
                <w:color w:val="4472C4" w:themeColor="accent1"/>
              </w:rPr>
              <w:t xml:space="preserve">” [Stuart,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Y1Q4]</w:t>
            </w:r>
          </w:p>
          <w:p w14:paraId="24FD41AB" w14:textId="77777777" w:rsidR="00A92225" w:rsidRPr="007E1F77" w:rsidRDefault="00A92225" w:rsidP="00A92225">
            <w:pPr>
              <w:rPr>
                <w:rFonts w:ascii="Calibri" w:hAnsi="Calibri" w:cs="Calibri"/>
                <w:bCs/>
                <w:i/>
                <w:iCs/>
                <w:color w:val="4472C4" w:themeColor="accent1"/>
              </w:rPr>
            </w:pPr>
          </w:p>
          <w:p w14:paraId="24C809F5" w14:textId="077FED6A" w:rsidR="00A92225" w:rsidRPr="007E1F77" w:rsidRDefault="00A92225" w:rsidP="00A92225">
            <w:pPr>
              <w:rPr>
                <w:rFonts w:ascii="Calibri" w:hAnsi="Calibri" w:cs="Calibri"/>
                <w:bCs/>
                <w:i/>
                <w:iCs/>
                <w:color w:val="4472C4" w:themeColor="accent1"/>
              </w:rPr>
            </w:pPr>
            <w:r w:rsidRPr="007E1F77">
              <w:rPr>
                <w:rFonts w:ascii="Calibri" w:hAnsi="Calibri" w:cs="Calibri"/>
                <w:bCs/>
                <w:i/>
                <w:iCs/>
                <w:color w:val="4472C4" w:themeColor="accent1"/>
              </w:rPr>
              <w:t xml:space="preserve">“I’ve been accepted to college now. I’m in every day, so I’ll have things to do during the day, building stuff for a portfolio either for education or if you wanted to go for a job...Once I’ve done this course, I think that’s when I’ll be going for a job.” [Andrew,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Y1Q3]</w:t>
            </w:r>
          </w:p>
          <w:p w14:paraId="1E11B357" w14:textId="77777777" w:rsidR="00A92225" w:rsidRPr="007E1F77" w:rsidRDefault="00A92225" w:rsidP="00A92225">
            <w:pPr>
              <w:rPr>
                <w:rFonts w:ascii="Calibri" w:hAnsi="Calibri" w:cs="Calibri"/>
                <w:bCs/>
                <w:i/>
                <w:iCs/>
                <w:color w:val="4472C4" w:themeColor="accent1"/>
              </w:rPr>
            </w:pPr>
          </w:p>
          <w:p w14:paraId="15478FEB" w14:textId="3DD7B444" w:rsidR="009E6F1C" w:rsidRPr="00E215BD" w:rsidRDefault="00A92225" w:rsidP="00C6273D">
            <w:pPr>
              <w:rPr>
                <w:rFonts w:ascii="Calibri" w:hAnsi="Calibri" w:cs="Calibri"/>
                <w:bCs/>
                <w:i/>
                <w:iCs/>
                <w:color w:val="4472C4" w:themeColor="accent1"/>
              </w:rPr>
            </w:pPr>
            <w:r w:rsidRPr="007E1F77">
              <w:rPr>
                <w:rFonts w:ascii="Calibri" w:hAnsi="Calibri" w:cs="Calibri"/>
                <w:bCs/>
                <w:i/>
                <w:iCs/>
                <w:color w:val="4472C4" w:themeColor="accent1"/>
              </w:rPr>
              <w:t>“He’s now a student, but he’s a supported student with the Prince’s Trust Personal Development Package. It was something to get him engaged, and something for himself before the boredom started kicking in. It’s about looking forward – a personal development course that could wrap around just to hold him for now.” [Kat</w:t>
            </w:r>
            <w:r w:rsidR="001940A8">
              <w:rPr>
                <w:rFonts w:ascii="Calibri" w:hAnsi="Calibri" w:cs="Calibri"/>
                <w:bCs/>
                <w:i/>
                <w:iCs/>
                <w:color w:val="4472C4" w:themeColor="accent1"/>
              </w:rPr>
              <w:t>y</w:t>
            </w:r>
            <w:r w:rsidRPr="007E1F77">
              <w:rPr>
                <w:rFonts w:ascii="Calibri" w:hAnsi="Calibri" w:cs="Calibri"/>
                <w:bCs/>
                <w:i/>
                <w:iCs/>
                <w:color w:val="4472C4" w:themeColor="accent1"/>
              </w:rPr>
              <w:t>, Caseworker, Case Study Y1Q3]</w:t>
            </w:r>
          </w:p>
        </w:tc>
      </w:tr>
    </w:tbl>
    <w:p w14:paraId="2D307EC5" w14:textId="57765DFC" w:rsidR="00A92225" w:rsidRPr="00A92225" w:rsidRDefault="00A92225" w:rsidP="00A92225">
      <w:pPr>
        <w:pStyle w:val="Chapter3Body"/>
        <w:rPr>
          <w:lang w:eastAsia="en-GB"/>
        </w:rPr>
      </w:pPr>
      <w:r w:rsidRPr="00A92225">
        <w:rPr>
          <w:lang w:eastAsia="en-GB"/>
        </w:rPr>
        <w:t xml:space="preserve">The direction chosen may depend on young people’s previous experience and employment history, their skills and interests, as well as their offending history which can impact on the </w:t>
      </w:r>
      <w:proofErr w:type="gramStart"/>
      <w:r w:rsidR="00EA5435" w:rsidRPr="00A92225">
        <w:rPr>
          <w:lang w:eastAsia="en-GB"/>
        </w:rPr>
        <w:t>activities</w:t>
      </w:r>
      <w:proofErr w:type="gramEnd"/>
      <w:r w:rsidRPr="00A92225">
        <w:rPr>
          <w:lang w:eastAsia="en-GB"/>
        </w:rPr>
        <w:t xml:space="preserve"> they are able to do if any restrictions remain in place. Lockdown restrictions</w:t>
      </w:r>
      <w:r w:rsidR="00F33DCC">
        <w:rPr>
          <w:lang w:eastAsia="en-GB"/>
        </w:rPr>
        <w:t xml:space="preserve"> </w:t>
      </w:r>
      <w:r w:rsidR="00EA5435">
        <w:rPr>
          <w:lang w:eastAsia="en-GB"/>
        </w:rPr>
        <w:t>also</w:t>
      </w:r>
      <w:r w:rsidRPr="00A92225">
        <w:rPr>
          <w:lang w:eastAsia="en-GB"/>
        </w:rPr>
        <w:t xml:space="preserve"> influenced the availability of jobs, </w:t>
      </w:r>
      <w:proofErr w:type="gramStart"/>
      <w:r w:rsidRPr="00A92225">
        <w:rPr>
          <w:lang w:eastAsia="en-GB"/>
        </w:rPr>
        <w:t>placements</w:t>
      </w:r>
      <w:proofErr w:type="gramEnd"/>
      <w:r w:rsidRPr="00A92225">
        <w:rPr>
          <w:lang w:eastAsia="en-GB"/>
        </w:rPr>
        <w:t xml:space="preserve"> and courses during the early years of Passport CashBack.</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3"/>
        <w:gridCol w:w="7921"/>
      </w:tblGrid>
      <w:tr w:rsidR="00F32998" w:rsidRPr="00377F0B" w14:paraId="1FB0136E" w14:textId="77777777" w:rsidTr="00796BA6">
        <w:trPr>
          <w:trHeight w:val="1081"/>
        </w:trPr>
        <w:tc>
          <w:tcPr>
            <w:tcW w:w="1073" w:type="dxa"/>
          </w:tcPr>
          <w:p w14:paraId="49C7A97D" w14:textId="77777777" w:rsidR="00F32998" w:rsidRPr="00EE1A09" w:rsidRDefault="00F32998" w:rsidP="00C6273D">
            <w:pPr>
              <w:rPr>
                <w:rStyle w:val="SubtleEmphasis"/>
                <w:rFonts w:ascii="Calibri" w:hAnsi="Calibri" w:cs="Calibri"/>
                <w:bCs/>
                <w:i/>
                <w:color w:val="8D6FA8"/>
              </w:rPr>
            </w:pPr>
            <w:r w:rsidRPr="00EE1A09">
              <w:rPr>
                <w:rStyle w:val="SubtleEmphasis"/>
                <w:rFonts w:ascii="Calibri" w:hAnsi="Calibri" w:cs="Calibri"/>
                <w:bCs/>
                <w:i/>
                <w:noProof/>
                <w:color w:val="8D6FA8"/>
              </w:rPr>
              <w:drawing>
                <wp:anchor distT="0" distB="0" distL="114300" distR="114300" simplePos="0" relativeHeight="251700224" behindDoc="0" locked="0" layoutInCell="1" allowOverlap="1" wp14:anchorId="40E63528" wp14:editId="0F6F8D57">
                  <wp:simplePos x="0" y="0"/>
                  <wp:positionH relativeFrom="column">
                    <wp:posOffset>130203</wp:posOffset>
                  </wp:positionH>
                  <wp:positionV relativeFrom="paragraph">
                    <wp:posOffset>60988</wp:posOffset>
                  </wp:positionV>
                  <wp:extent cx="451485" cy="361950"/>
                  <wp:effectExtent l="0" t="0" r="5715" b="6350"/>
                  <wp:wrapNone/>
                  <wp:docPr id="21" name="Picture 21"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21" w:type="dxa"/>
          </w:tcPr>
          <w:p w14:paraId="1DD887C6" w14:textId="51C3A7CA" w:rsidR="00A92225" w:rsidRPr="007E1F77" w:rsidRDefault="00A92225" w:rsidP="00A92225">
            <w:pPr>
              <w:rPr>
                <w:rFonts w:ascii="Calibri" w:hAnsi="Calibri" w:cs="Calibri"/>
                <w:bCs/>
                <w:i/>
                <w:iCs/>
                <w:color w:val="4472C4" w:themeColor="accent1"/>
              </w:rPr>
            </w:pPr>
            <w:r w:rsidRPr="007E1F77">
              <w:rPr>
                <w:rFonts w:ascii="Calibri" w:hAnsi="Calibri" w:cs="Calibri"/>
                <w:bCs/>
                <w:i/>
                <w:iCs/>
                <w:color w:val="4472C4" w:themeColor="accent1"/>
              </w:rPr>
              <w:t xml:space="preserve">“We’re looking into starting courses with Access to Industry. It’s like a course where you’re learning how to research – you basically pick a modern subject and go through the course that way... It would be good to have the ability to </w:t>
            </w:r>
            <w:r w:rsidRPr="007E1F77">
              <w:rPr>
                <w:rFonts w:ascii="Calibri" w:hAnsi="Calibri" w:cs="Calibri"/>
                <w:bCs/>
                <w:i/>
                <w:iCs/>
                <w:color w:val="4472C4" w:themeColor="accent1"/>
              </w:rPr>
              <w:lastRenderedPageBreak/>
              <w:t>know how to research subjects so I don’t just focus on the things that I find interesting.” [Rob,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Y2Q1]</w:t>
            </w:r>
          </w:p>
          <w:p w14:paraId="496FD09F" w14:textId="77777777" w:rsidR="00A92225" w:rsidRPr="007E1F77" w:rsidRDefault="00A92225" w:rsidP="00A92225">
            <w:pPr>
              <w:rPr>
                <w:rFonts w:ascii="Calibri" w:hAnsi="Calibri" w:cs="Calibri"/>
                <w:bCs/>
                <w:i/>
                <w:iCs/>
                <w:color w:val="4472C4" w:themeColor="accent1"/>
              </w:rPr>
            </w:pPr>
          </w:p>
          <w:p w14:paraId="29DE0553" w14:textId="366AC972" w:rsidR="00A92225" w:rsidRPr="007E1F77" w:rsidRDefault="00A92225" w:rsidP="00A92225">
            <w:pPr>
              <w:rPr>
                <w:rFonts w:ascii="Calibri" w:hAnsi="Calibri" w:cs="Calibri"/>
                <w:bCs/>
                <w:i/>
                <w:iCs/>
                <w:color w:val="4472C4" w:themeColor="accent1"/>
              </w:rPr>
            </w:pPr>
            <w:r w:rsidRPr="007E1F77">
              <w:rPr>
                <w:rFonts w:ascii="Calibri" w:hAnsi="Calibri" w:cs="Calibri"/>
                <w:bCs/>
                <w:i/>
                <w:iCs/>
                <w:color w:val="4472C4" w:themeColor="accent1"/>
              </w:rPr>
              <w:t xml:space="preserve">“I sort of had the blinkers on ...there was different sorts of things that they were pointing out to me...doors that were starting to open and I thought ‘Wow, actually I'm a people person’... it broadened my horizons to different things... opened my eyes to different career options...” [Lucas,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 xml:space="preserve">Case Study Y2Q4] </w:t>
            </w:r>
          </w:p>
          <w:p w14:paraId="35B1B12D" w14:textId="77777777" w:rsidR="00A92225" w:rsidRPr="007E1F77" w:rsidRDefault="00A92225" w:rsidP="00A92225">
            <w:pPr>
              <w:rPr>
                <w:rFonts w:ascii="Calibri" w:hAnsi="Calibri" w:cs="Calibri"/>
                <w:bCs/>
                <w:i/>
                <w:iCs/>
                <w:color w:val="4472C4" w:themeColor="accent1"/>
              </w:rPr>
            </w:pPr>
          </w:p>
          <w:p w14:paraId="7395467F" w14:textId="015B6DD9" w:rsidR="00A92225" w:rsidRPr="007E1F77" w:rsidRDefault="00A92225" w:rsidP="00A92225">
            <w:pPr>
              <w:rPr>
                <w:rFonts w:ascii="Calibri" w:hAnsi="Calibri" w:cs="Calibri"/>
                <w:bCs/>
                <w:i/>
                <w:iCs/>
                <w:color w:val="4472C4" w:themeColor="accent1"/>
              </w:rPr>
            </w:pPr>
            <w:r w:rsidRPr="007E1F77">
              <w:rPr>
                <w:rFonts w:ascii="Calibri" w:hAnsi="Calibri" w:cs="Calibri"/>
                <w:bCs/>
                <w:i/>
                <w:iCs/>
                <w:color w:val="4472C4" w:themeColor="accent1"/>
              </w:rPr>
              <w:t xml:space="preserve">“Even though I got a job on my own, Access to Industry still helped me out with doing my CV, looking for jobs, preview interviews and helping before I went to meetings. Rosie even said ‘if you need me there I’d come with you’.” [Greg, </w:t>
            </w:r>
            <w:r w:rsidR="001940A8">
              <w:rPr>
                <w:rFonts w:ascii="Calibri" w:hAnsi="Calibri" w:cs="Calibri"/>
                <w:bCs/>
                <w:i/>
                <w:iCs/>
                <w:color w:val="4472C4" w:themeColor="accent1"/>
              </w:rPr>
              <w:t xml:space="preserve">young person, </w:t>
            </w:r>
            <w:r w:rsidRPr="007E1F77">
              <w:rPr>
                <w:rFonts w:ascii="Calibri" w:hAnsi="Calibri" w:cs="Calibri"/>
                <w:bCs/>
                <w:i/>
                <w:iCs/>
                <w:color w:val="4472C4" w:themeColor="accent1"/>
              </w:rPr>
              <w:t>Case Study Y2Q2]</w:t>
            </w:r>
          </w:p>
          <w:p w14:paraId="61CA0F0B" w14:textId="57D88B8F" w:rsidR="00F32998" w:rsidRPr="007E1F77" w:rsidRDefault="00F32998" w:rsidP="00F32998">
            <w:pPr>
              <w:rPr>
                <w:rFonts w:ascii="Calibri" w:hAnsi="Calibri" w:cs="Calibri"/>
                <w:bCs/>
                <w:i/>
                <w:iCs/>
                <w:color w:val="4472C4" w:themeColor="accent1"/>
              </w:rPr>
            </w:pPr>
          </w:p>
        </w:tc>
      </w:tr>
    </w:tbl>
    <w:p w14:paraId="52150D7D" w14:textId="77777777" w:rsidR="00E82953" w:rsidRDefault="00E82953" w:rsidP="00D27EC0">
      <w:pPr>
        <w:pStyle w:val="Chapter1Body"/>
        <w:numPr>
          <w:ilvl w:val="0"/>
          <w:numId w:val="0"/>
        </w:numPr>
        <w:ind w:left="357"/>
        <w:rPr>
          <w:b/>
          <w:bCs/>
        </w:rPr>
      </w:pPr>
    </w:p>
    <w:p w14:paraId="56C213EE" w14:textId="77777777" w:rsidR="00E82953" w:rsidRDefault="00E82953" w:rsidP="00E82953">
      <w:pPr>
        <w:pStyle w:val="Chapter1Body"/>
      </w:pPr>
      <w:r>
        <w:br w:type="page"/>
      </w:r>
    </w:p>
    <w:p w14:paraId="446264F2" w14:textId="0CB3549F" w:rsidR="00FD21BD" w:rsidRPr="00D27EC0" w:rsidRDefault="00FD21BD" w:rsidP="007B3B82">
      <w:pPr>
        <w:pStyle w:val="Chapter1Body"/>
        <w:numPr>
          <w:ilvl w:val="0"/>
          <w:numId w:val="0"/>
        </w:numPr>
        <w:rPr>
          <w:b/>
          <w:bCs/>
        </w:rPr>
      </w:pPr>
      <w:r w:rsidRPr="00D27EC0">
        <w:rPr>
          <w:b/>
          <w:bCs/>
        </w:rPr>
        <w:lastRenderedPageBreak/>
        <w:t>Outcome 5: Young people contribute positively to their communities</w:t>
      </w:r>
    </w:p>
    <w:p w14:paraId="75289AE6" w14:textId="0D0AB6E0" w:rsidR="00EA5435" w:rsidRDefault="007B3B82" w:rsidP="00E81641">
      <w:pPr>
        <w:pStyle w:val="Chapter1Body"/>
        <w:numPr>
          <w:ilvl w:val="0"/>
          <w:numId w:val="0"/>
        </w:numPr>
        <w:ind w:left="360" w:hanging="360"/>
      </w:pPr>
      <w:r>
        <w:rPr>
          <w:rFonts w:ascii="Times New Roman" w:hAnsi="Times New Roman"/>
          <w:noProof/>
          <w:lang w:eastAsia="en-GB"/>
        </w:rPr>
        <w:drawing>
          <wp:inline distT="0" distB="0" distL="0" distR="0" wp14:anchorId="6F16695E" wp14:editId="6A72AA38">
            <wp:extent cx="5726051" cy="1129085"/>
            <wp:effectExtent l="0" t="0" r="1905" b="1270"/>
            <wp:docPr id="34" name="Picture 34"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imeline&#10;&#10;Description automatically generated with medium confidence"/>
                    <pic:cNvPicPr/>
                  </pic:nvPicPr>
                  <pic:blipFill rotWithShape="1">
                    <a:blip r:embed="rId21"/>
                    <a:srcRect t="65528" b="20521"/>
                    <a:stretch/>
                  </pic:blipFill>
                  <pic:spPr bwMode="auto">
                    <a:xfrm>
                      <a:off x="0" y="0"/>
                      <a:ext cx="5727700" cy="1129410"/>
                    </a:xfrm>
                    <a:prstGeom prst="rect">
                      <a:avLst/>
                    </a:prstGeom>
                    <a:ln>
                      <a:noFill/>
                    </a:ln>
                    <a:extLst>
                      <a:ext uri="{53640926-AAD7-44D8-BBD7-CCE9431645EC}">
                        <a14:shadowObscured xmlns:a14="http://schemas.microsoft.com/office/drawing/2010/main"/>
                      </a:ext>
                    </a:extLst>
                  </pic:spPr>
                </pic:pic>
              </a:graphicData>
            </a:graphic>
          </wp:inline>
        </w:drawing>
      </w:r>
    </w:p>
    <w:p w14:paraId="3673BE1A" w14:textId="3120A01C" w:rsidR="00A92225" w:rsidRPr="00E215BD" w:rsidRDefault="00A92225" w:rsidP="00931341">
      <w:pPr>
        <w:pStyle w:val="Chapter3Body"/>
        <w:rPr>
          <w:bCs/>
        </w:rPr>
      </w:pPr>
      <w:r w:rsidRPr="00E215BD">
        <w:rPr>
          <w:bCs/>
        </w:rPr>
        <w:t xml:space="preserve">The project has exceeded its target by 29% for young people taking on a volunteering role, in this case referring to young people taking on roles within the prison, their immediate community, as opposed to volunteering within the community outside on liberation. Examples </w:t>
      </w:r>
      <w:r w:rsidR="004A4513" w:rsidRPr="00E215BD">
        <w:rPr>
          <w:bCs/>
        </w:rPr>
        <w:t>include</w:t>
      </w:r>
      <w:r w:rsidRPr="00E215BD">
        <w:rPr>
          <w:bCs/>
        </w:rPr>
        <w:t xml:space="preserve"> young people who have a PASS role, where </w:t>
      </w:r>
      <w:r w:rsidR="004A4513" w:rsidRPr="00E215BD">
        <w:rPr>
          <w:bCs/>
        </w:rPr>
        <w:t>they</w:t>
      </w:r>
      <w:r w:rsidRPr="00E215BD">
        <w:rPr>
          <w:bCs/>
        </w:rPr>
        <w:t xml:space="preserve"> are given a pass from the governor to access other areas within the prison or have additional </w:t>
      </w:r>
      <w:r w:rsidR="00197C47" w:rsidRPr="00E215BD">
        <w:rPr>
          <w:bCs/>
        </w:rPr>
        <w:t>responsibilities</w:t>
      </w:r>
      <w:r w:rsidRPr="00E215BD">
        <w:rPr>
          <w:bCs/>
        </w:rPr>
        <w:t>, such as cleaning in an officer’s area.</w:t>
      </w:r>
      <w:r w:rsidR="00E215BD">
        <w:rPr>
          <w:bCs/>
        </w:rPr>
        <w:t xml:space="preserve"> </w:t>
      </w:r>
      <w:r w:rsidR="004B4E8F" w:rsidRPr="00E215BD">
        <w:rPr>
          <w:bCs/>
        </w:rPr>
        <w:t>While</w:t>
      </w:r>
      <w:r w:rsidRPr="00E215BD">
        <w:rPr>
          <w:bCs/>
        </w:rPr>
        <w:t xml:space="preserve"> other targets are under 50%, there is a strongly improving picture between Year 1 and Year 2 as restrictions ease.</w:t>
      </w:r>
    </w:p>
    <w:p w14:paraId="1150BE78" w14:textId="302607E8" w:rsidR="00A92225" w:rsidRPr="004A4513" w:rsidRDefault="004A4513" w:rsidP="004A4513">
      <w:pPr>
        <w:pStyle w:val="Chapter3Body"/>
        <w:rPr>
          <w:bCs/>
        </w:rPr>
      </w:pPr>
      <w:r>
        <w:rPr>
          <w:bCs/>
        </w:rPr>
        <w:t>After liberation, y</w:t>
      </w:r>
      <w:r w:rsidR="00A92225" w:rsidRPr="00A92225">
        <w:rPr>
          <w:bCs/>
        </w:rPr>
        <w:t>oung people can</w:t>
      </w:r>
      <w:r>
        <w:rPr>
          <w:bCs/>
        </w:rPr>
        <w:t xml:space="preserve"> contribute to their </w:t>
      </w:r>
      <w:r w:rsidR="00A92225" w:rsidRPr="004A4513">
        <w:rPr>
          <w:bCs/>
        </w:rPr>
        <w:t xml:space="preserve">communities </w:t>
      </w:r>
      <w:r w:rsidRPr="004A4513">
        <w:rPr>
          <w:bCs/>
        </w:rPr>
        <w:t>in</w:t>
      </w:r>
      <w:r w:rsidR="00A92225" w:rsidRPr="004A4513">
        <w:rPr>
          <w:bCs/>
        </w:rPr>
        <w:t xml:space="preserve"> many </w:t>
      </w:r>
      <w:r>
        <w:rPr>
          <w:bCs/>
        </w:rPr>
        <w:t>ways</w:t>
      </w:r>
      <w:r w:rsidR="00197C47">
        <w:rPr>
          <w:bCs/>
        </w:rPr>
        <w:t>. These</w:t>
      </w:r>
      <w:r w:rsidRPr="004A4513">
        <w:rPr>
          <w:bCs/>
        </w:rPr>
        <w:t xml:space="preserve"> </w:t>
      </w:r>
      <w:r w:rsidR="00A92225" w:rsidRPr="004A4513">
        <w:rPr>
          <w:bCs/>
        </w:rPr>
        <w:t>includ</w:t>
      </w:r>
      <w:r w:rsidR="00197C47">
        <w:rPr>
          <w:bCs/>
        </w:rPr>
        <w:t>e</w:t>
      </w:r>
      <w:r w:rsidR="00A92225" w:rsidRPr="004A4513">
        <w:rPr>
          <w:bCs/>
        </w:rPr>
        <w:t xml:space="preserve"> formal options such as volunteering, although these </w:t>
      </w:r>
      <w:r w:rsidRPr="004A4513">
        <w:rPr>
          <w:bCs/>
        </w:rPr>
        <w:t xml:space="preserve">were </w:t>
      </w:r>
      <w:r w:rsidR="00A92225" w:rsidRPr="004A4513">
        <w:rPr>
          <w:bCs/>
        </w:rPr>
        <w:t xml:space="preserve">limited </w:t>
      </w:r>
      <w:r w:rsidRPr="004A4513">
        <w:rPr>
          <w:bCs/>
        </w:rPr>
        <w:t xml:space="preserve">in </w:t>
      </w:r>
      <w:r w:rsidR="00A92225" w:rsidRPr="004A4513">
        <w:rPr>
          <w:bCs/>
        </w:rPr>
        <w:t xml:space="preserve">lockdown, through to more general </w:t>
      </w:r>
      <w:r>
        <w:rPr>
          <w:bCs/>
        </w:rPr>
        <w:t>contributions through supporting</w:t>
      </w:r>
      <w:r w:rsidRPr="004A4513">
        <w:rPr>
          <w:bCs/>
        </w:rPr>
        <w:t xml:space="preserve"> </w:t>
      </w:r>
      <w:r>
        <w:rPr>
          <w:bCs/>
        </w:rPr>
        <w:t>individuals.</w:t>
      </w:r>
      <w:r w:rsidR="007B3B82">
        <w:rPr>
          <w:bCs/>
        </w:rPr>
        <w:t xml:space="preserve"> </w:t>
      </w:r>
      <w:r w:rsidR="00A92225" w:rsidRPr="004A4513">
        <w:rPr>
          <w:bCs/>
        </w:rPr>
        <w:t>The</w:t>
      </w:r>
      <w:r w:rsidRPr="004A4513">
        <w:rPr>
          <w:bCs/>
        </w:rPr>
        <w:t xml:space="preserve"> case studies present </w:t>
      </w:r>
      <w:r w:rsidR="00A92225" w:rsidRPr="004A4513">
        <w:rPr>
          <w:bCs/>
        </w:rPr>
        <w:t xml:space="preserve">examples of young people expressing a desire to ‘pay their way’ </w:t>
      </w:r>
      <w:r>
        <w:rPr>
          <w:bCs/>
        </w:rPr>
        <w:t>and be</w:t>
      </w:r>
      <w:r w:rsidR="00A92225" w:rsidRPr="004A4513">
        <w:rPr>
          <w:bCs/>
        </w:rPr>
        <w:t xml:space="preserve"> less reliant on families or friends.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D27EC0" w:rsidRPr="00B50002" w14:paraId="6111E831" w14:textId="77777777" w:rsidTr="007F31C8">
        <w:tc>
          <w:tcPr>
            <w:tcW w:w="1076" w:type="dxa"/>
          </w:tcPr>
          <w:p w14:paraId="649F04C3" w14:textId="77777777" w:rsidR="00D27EC0" w:rsidRPr="00E8428E" w:rsidRDefault="00D27EC0" w:rsidP="007F31C8">
            <w:pPr>
              <w:rPr>
                <w:noProof/>
                <w:lang w:eastAsia="en-GB"/>
              </w:rPr>
            </w:pPr>
            <w:r>
              <w:rPr>
                <w:noProof/>
                <w:lang w:eastAsia="en-GB"/>
              </w:rPr>
              <w:drawing>
                <wp:anchor distT="0" distB="0" distL="114300" distR="114300" simplePos="0" relativeHeight="251760640" behindDoc="0" locked="0" layoutInCell="1" allowOverlap="1" wp14:anchorId="070588DB" wp14:editId="0477F46E">
                  <wp:simplePos x="0" y="0"/>
                  <wp:positionH relativeFrom="column">
                    <wp:posOffset>130203</wp:posOffset>
                  </wp:positionH>
                  <wp:positionV relativeFrom="paragraph">
                    <wp:posOffset>61402</wp:posOffset>
                  </wp:positionV>
                  <wp:extent cx="451485" cy="361950"/>
                  <wp:effectExtent l="0" t="0" r="5715" b="6350"/>
                  <wp:wrapNone/>
                  <wp:docPr id="54" name="Picture 54"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06721164" w14:textId="2B91D462" w:rsidR="00D27EC0" w:rsidRPr="007E1F77" w:rsidRDefault="00A92225" w:rsidP="007F31C8">
            <w:pPr>
              <w:rPr>
                <w:rFonts w:ascii="Calibri" w:hAnsi="Calibri" w:cs="Calibri"/>
                <w:bCs/>
                <w:i/>
                <w:iCs/>
                <w:color w:val="4472C4" w:themeColor="accent1"/>
              </w:rPr>
            </w:pPr>
            <w:r w:rsidRPr="007E1F77">
              <w:rPr>
                <w:rFonts w:ascii="Calibri" w:hAnsi="Calibri" w:cs="Calibri"/>
                <w:bCs/>
                <w:i/>
                <w:iCs/>
                <w:color w:val="4472C4" w:themeColor="accent1"/>
              </w:rPr>
              <w:t xml:space="preserve">“Before I got a job I was basically living at my gran’s house without paying her. Now I’ve been helping her with money as well so that’s a good thing. I’m able to help my family out with money situations – it’s better you know? I’m </w:t>
            </w:r>
            <w:proofErr w:type="spellStart"/>
            <w:r w:rsidRPr="007E1F77">
              <w:rPr>
                <w:rFonts w:ascii="Calibri" w:hAnsi="Calibri" w:cs="Calibri"/>
                <w:bCs/>
                <w:i/>
                <w:iCs/>
                <w:color w:val="4472C4" w:themeColor="accent1"/>
              </w:rPr>
              <w:t>gonna</w:t>
            </w:r>
            <w:proofErr w:type="spellEnd"/>
            <w:r w:rsidRPr="007E1F77">
              <w:rPr>
                <w:rFonts w:ascii="Calibri" w:hAnsi="Calibri" w:cs="Calibri"/>
                <w:bCs/>
                <w:i/>
                <w:iCs/>
                <w:color w:val="4472C4" w:themeColor="accent1"/>
              </w:rPr>
              <w:t xml:space="preserve"> be paying others back as soon as I can, so aye it’s been good.” [Greg,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Y2Q2]</w:t>
            </w:r>
          </w:p>
        </w:tc>
      </w:tr>
    </w:tbl>
    <w:p w14:paraId="75D36D14" w14:textId="66C234C3" w:rsidR="00A92225" w:rsidRPr="00A92225" w:rsidRDefault="00A92225" w:rsidP="00A92225">
      <w:pPr>
        <w:pStyle w:val="Chapter3Body"/>
        <w:rPr>
          <w:lang w:eastAsia="en-GB"/>
        </w:rPr>
      </w:pPr>
      <w:r w:rsidRPr="00A92225">
        <w:rPr>
          <w:lang w:eastAsia="en-GB"/>
        </w:rPr>
        <w:t xml:space="preserve">Others expressed a belief </w:t>
      </w:r>
      <w:r w:rsidR="004A4513">
        <w:rPr>
          <w:lang w:eastAsia="en-GB"/>
        </w:rPr>
        <w:t xml:space="preserve">they wanted to play a wider </w:t>
      </w:r>
      <w:r w:rsidR="00592CF3">
        <w:rPr>
          <w:lang w:eastAsia="en-GB"/>
        </w:rPr>
        <w:t>contribution</w:t>
      </w:r>
      <w:r w:rsidR="004A4513">
        <w:rPr>
          <w:lang w:eastAsia="en-GB"/>
        </w:rPr>
        <w:t xml:space="preserve"> </w:t>
      </w:r>
      <w:r w:rsidR="00592CF3">
        <w:rPr>
          <w:lang w:eastAsia="en-GB"/>
        </w:rPr>
        <w:t>to</w:t>
      </w:r>
      <w:r w:rsidR="004A4513">
        <w:rPr>
          <w:lang w:eastAsia="en-GB"/>
        </w:rPr>
        <w:t xml:space="preserve"> society, because</w:t>
      </w:r>
      <w:r w:rsidR="004A4513" w:rsidRPr="00A92225">
        <w:rPr>
          <w:lang w:eastAsia="en-GB"/>
        </w:rPr>
        <w:t xml:space="preserve"> </w:t>
      </w:r>
      <w:r w:rsidRPr="00A92225">
        <w:rPr>
          <w:lang w:eastAsia="en-GB"/>
        </w:rPr>
        <w:t xml:space="preserve">it was the right thing to </w:t>
      </w:r>
      <w:r w:rsidR="00E215BD" w:rsidRPr="00A92225">
        <w:rPr>
          <w:lang w:eastAsia="en-GB"/>
        </w:rPr>
        <w:t>do.</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CB445A" w:rsidRPr="00B50002" w14:paraId="407EDDAD" w14:textId="77777777" w:rsidTr="007F31C8">
        <w:tc>
          <w:tcPr>
            <w:tcW w:w="1076" w:type="dxa"/>
          </w:tcPr>
          <w:p w14:paraId="7D36236D" w14:textId="77777777" w:rsidR="00CB445A" w:rsidRPr="00E8428E" w:rsidRDefault="00CB445A" w:rsidP="007F31C8">
            <w:pPr>
              <w:rPr>
                <w:noProof/>
                <w:lang w:eastAsia="en-GB"/>
              </w:rPr>
            </w:pPr>
            <w:r>
              <w:rPr>
                <w:noProof/>
                <w:lang w:eastAsia="en-GB"/>
              </w:rPr>
              <w:drawing>
                <wp:anchor distT="0" distB="0" distL="114300" distR="114300" simplePos="0" relativeHeight="251762688" behindDoc="0" locked="0" layoutInCell="1" allowOverlap="1" wp14:anchorId="5E0B0040" wp14:editId="41D5C4F9">
                  <wp:simplePos x="0" y="0"/>
                  <wp:positionH relativeFrom="column">
                    <wp:posOffset>130203</wp:posOffset>
                  </wp:positionH>
                  <wp:positionV relativeFrom="paragraph">
                    <wp:posOffset>64025</wp:posOffset>
                  </wp:positionV>
                  <wp:extent cx="451485" cy="361950"/>
                  <wp:effectExtent l="0" t="0" r="5715" b="6350"/>
                  <wp:wrapNone/>
                  <wp:docPr id="55" name="Picture 55"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319F1F41" w14:textId="148D7013" w:rsidR="00CB445A" w:rsidRPr="00E215BD" w:rsidRDefault="00A92225" w:rsidP="00592CF3">
            <w:pPr>
              <w:rPr>
                <w:rFonts w:ascii="Calibri" w:hAnsi="Calibri" w:cs="Calibri"/>
                <w:bCs/>
                <w:i/>
                <w:iCs/>
                <w:color w:val="4472C4" w:themeColor="accent1"/>
              </w:rPr>
            </w:pPr>
            <w:r w:rsidRPr="007E1F77">
              <w:rPr>
                <w:rFonts w:ascii="Calibri" w:hAnsi="Calibri" w:cs="Calibri"/>
                <w:bCs/>
                <w:i/>
                <w:iCs/>
                <w:color w:val="4472C4" w:themeColor="accent1"/>
              </w:rPr>
              <w:t>“I want to try and give something back whether that's making people sandwiches in the mornings or anything else...it's just sort of doing wee things to make myself feel a bit more normal...putting something into society, even paying taxes, that sort of thing. A lot of people grumble about it, but to me, it's like ‘Wow, I'm sort of stepping into mainstream society here’...” [Lucas,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Y2Q4] </w:t>
            </w:r>
          </w:p>
        </w:tc>
      </w:tr>
    </w:tbl>
    <w:p w14:paraId="196C57F1" w14:textId="0E7D048B" w:rsidR="00A92225" w:rsidRPr="00A92225" w:rsidRDefault="00A92225" w:rsidP="00A92225">
      <w:pPr>
        <w:pStyle w:val="Chapter3Body"/>
        <w:rPr>
          <w:lang w:eastAsia="en-GB"/>
        </w:rPr>
      </w:pPr>
      <w:r w:rsidRPr="00A92225">
        <w:rPr>
          <w:lang w:eastAsia="en-GB"/>
        </w:rPr>
        <w:t xml:space="preserve">Wider stakeholders also described changes in young people with a greater willingness to do things differently, settle down and </w:t>
      </w:r>
      <w:r w:rsidR="00197C47">
        <w:rPr>
          <w:lang w:eastAsia="en-GB"/>
        </w:rPr>
        <w:t>be</w:t>
      </w:r>
      <w:r w:rsidRPr="00A92225">
        <w:rPr>
          <w:lang w:eastAsia="en-GB"/>
        </w:rPr>
        <w:t xml:space="preserve"> motivated to take steps towards </w:t>
      </w:r>
      <w:r w:rsidR="00197C47">
        <w:rPr>
          <w:lang w:eastAsia="en-GB"/>
        </w:rPr>
        <w:t>progress</w:t>
      </w:r>
      <w:r w:rsidRPr="00A92225">
        <w:rPr>
          <w:lang w:eastAsia="en-GB"/>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CB445A" w:rsidRPr="00B50002" w14:paraId="0561FE8F" w14:textId="77777777" w:rsidTr="007F31C8">
        <w:tc>
          <w:tcPr>
            <w:tcW w:w="1076" w:type="dxa"/>
          </w:tcPr>
          <w:p w14:paraId="57369C2C" w14:textId="53F210E9" w:rsidR="00CB445A" w:rsidRPr="00E8428E" w:rsidRDefault="00CB445A" w:rsidP="007F31C8">
            <w:pPr>
              <w:rPr>
                <w:noProof/>
                <w:lang w:eastAsia="en-GB"/>
              </w:rPr>
            </w:pPr>
            <w:r>
              <w:rPr>
                <w:noProof/>
                <w:lang w:eastAsia="en-GB"/>
              </w:rPr>
              <w:drawing>
                <wp:anchor distT="0" distB="0" distL="114300" distR="114300" simplePos="0" relativeHeight="251764736" behindDoc="0" locked="0" layoutInCell="1" allowOverlap="1" wp14:anchorId="1B6F5DE9" wp14:editId="7FF91361">
                  <wp:simplePos x="0" y="0"/>
                  <wp:positionH relativeFrom="column">
                    <wp:posOffset>130203</wp:posOffset>
                  </wp:positionH>
                  <wp:positionV relativeFrom="paragraph">
                    <wp:posOffset>63610</wp:posOffset>
                  </wp:positionV>
                  <wp:extent cx="451485" cy="361950"/>
                  <wp:effectExtent l="0" t="0" r="5715" b="6350"/>
                  <wp:wrapNone/>
                  <wp:docPr id="56" name="Picture 56"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5122D55" w14:textId="087F9323" w:rsidR="00CB445A" w:rsidRPr="00B50002" w:rsidRDefault="00A92225" w:rsidP="007E1F77">
            <w:r w:rsidRPr="007E1F77">
              <w:rPr>
                <w:rFonts w:ascii="Calibri" w:hAnsi="Calibri" w:cs="Calibri"/>
                <w:bCs/>
                <w:i/>
                <w:iCs/>
                <w:color w:val="4472C4" w:themeColor="accent1"/>
              </w:rPr>
              <w:t>“We call it the light bulb moment. You know, what I mean? I think Stuart’s now ready to settle down, find a job, he’s in a steady relationship.” [Malcolm, Trusted Adult, Case Study Y1Q4]</w:t>
            </w:r>
          </w:p>
        </w:tc>
      </w:tr>
    </w:tbl>
    <w:p w14:paraId="23825E60" w14:textId="19C9BD7C" w:rsidR="00A92225" w:rsidRPr="00A92225" w:rsidRDefault="00A92225" w:rsidP="00A92225">
      <w:pPr>
        <w:pStyle w:val="Chapter3Body"/>
        <w:rPr>
          <w:lang w:eastAsia="en-GB"/>
        </w:rPr>
      </w:pPr>
      <w:r w:rsidRPr="00A92225">
        <w:rPr>
          <w:lang w:eastAsia="en-GB"/>
        </w:rPr>
        <w:t>Young people also described change</w:t>
      </w:r>
      <w:r w:rsidR="00197C47">
        <w:rPr>
          <w:lang w:eastAsia="en-GB"/>
        </w:rPr>
        <w:t>s</w:t>
      </w:r>
      <w:r w:rsidRPr="00A92225">
        <w:rPr>
          <w:lang w:eastAsia="en-GB"/>
        </w:rPr>
        <w:t xml:space="preserve"> they could see </w:t>
      </w:r>
      <w:r w:rsidR="00197C47">
        <w:rPr>
          <w:lang w:eastAsia="en-GB"/>
        </w:rPr>
        <w:t>in</w:t>
      </w:r>
      <w:r w:rsidR="00197C47" w:rsidRPr="00A92225">
        <w:rPr>
          <w:lang w:eastAsia="en-GB"/>
        </w:rPr>
        <w:t xml:space="preserve"> </w:t>
      </w:r>
      <w:r w:rsidRPr="00A92225">
        <w:rPr>
          <w:lang w:eastAsia="en-GB"/>
        </w:rPr>
        <w:t>themselves which</w:t>
      </w:r>
      <w:r w:rsidR="00197C47">
        <w:rPr>
          <w:lang w:eastAsia="en-GB"/>
        </w:rPr>
        <w:t xml:space="preserve"> made them more</w:t>
      </w:r>
      <w:r w:rsidRPr="00A92225">
        <w:rPr>
          <w:lang w:eastAsia="en-GB"/>
        </w:rPr>
        <w:t xml:space="preserve"> </w:t>
      </w:r>
      <w:r w:rsidR="00197C47">
        <w:rPr>
          <w:lang w:eastAsia="en-GB"/>
        </w:rPr>
        <w:t>able to make a successful transition</w:t>
      </w:r>
      <w:r w:rsidRPr="00A92225">
        <w:rPr>
          <w:lang w:eastAsia="en-GB"/>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CB445A" w:rsidRPr="00B50002" w14:paraId="21CD8FCD" w14:textId="77777777" w:rsidTr="007F31C8">
        <w:tc>
          <w:tcPr>
            <w:tcW w:w="1076" w:type="dxa"/>
          </w:tcPr>
          <w:p w14:paraId="20229EFB" w14:textId="77777777" w:rsidR="00CB445A" w:rsidRPr="00E8428E" w:rsidRDefault="00CB445A" w:rsidP="007F31C8">
            <w:pPr>
              <w:rPr>
                <w:noProof/>
                <w:lang w:eastAsia="en-GB"/>
              </w:rPr>
            </w:pPr>
            <w:r>
              <w:rPr>
                <w:noProof/>
                <w:lang w:eastAsia="en-GB"/>
              </w:rPr>
              <w:drawing>
                <wp:anchor distT="0" distB="0" distL="114300" distR="114300" simplePos="0" relativeHeight="251766784" behindDoc="0" locked="0" layoutInCell="1" allowOverlap="1" wp14:anchorId="66125E59" wp14:editId="7E4955B2">
                  <wp:simplePos x="0" y="0"/>
                  <wp:positionH relativeFrom="column">
                    <wp:posOffset>130203</wp:posOffset>
                  </wp:positionH>
                  <wp:positionV relativeFrom="paragraph">
                    <wp:posOffset>62755</wp:posOffset>
                  </wp:positionV>
                  <wp:extent cx="451485" cy="361950"/>
                  <wp:effectExtent l="0" t="0" r="5715" b="6350"/>
                  <wp:wrapNone/>
                  <wp:docPr id="57" name="Picture 57"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B39C1D2" w14:textId="111137EC" w:rsidR="00CB445A" w:rsidRPr="007E1F77" w:rsidRDefault="00A92225" w:rsidP="007F31C8">
            <w:pPr>
              <w:rPr>
                <w:rFonts w:ascii="Calibri" w:hAnsi="Calibri" w:cs="Calibri"/>
                <w:bCs/>
                <w:i/>
                <w:iCs/>
                <w:color w:val="4472C4" w:themeColor="accent1"/>
              </w:rPr>
            </w:pPr>
            <w:r w:rsidRPr="007E1F77">
              <w:rPr>
                <w:rFonts w:ascii="Calibri" w:hAnsi="Calibri" w:cs="Calibri"/>
                <w:bCs/>
                <w:i/>
                <w:iCs/>
                <w:color w:val="4472C4" w:themeColor="accent1"/>
              </w:rPr>
              <w:t>“I’m in a lot better place, more stable. I’m in a better theme of my life now... I’m not a kid, I’m a proper adult and I need to face up to responsibilities I have and do what I need to do.” [Andrew,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Y1Q3]</w:t>
            </w:r>
          </w:p>
        </w:tc>
      </w:tr>
    </w:tbl>
    <w:p w14:paraId="2961FCAB" w14:textId="77777777" w:rsidR="004D4698" w:rsidRDefault="004D4698">
      <w:pPr>
        <w:rPr>
          <w:szCs w:val="36"/>
        </w:rPr>
      </w:pPr>
      <w:r>
        <w:br w:type="page"/>
      </w:r>
    </w:p>
    <w:p w14:paraId="777C5583" w14:textId="21586D80" w:rsidR="009C1B01" w:rsidRDefault="008477F9" w:rsidP="00E81641">
      <w:r w:rsidRPr="008477F9">
        <w:lastRenderedPageBreak/>
        <w:t>Outcome 6: Young people are diverted from criminal behaviour or involvement with the criminal justice system</w:t>
      </w:r>
    </w:p>
    <w:p w14:paraId="586D92BA" w14:textId="76BA6B08" w:rsidR="007B3B82" w:rsidRDefault="007B3B82" w:rsidP="007B3B82">
      <w:pPr>
        <w:pStyle w:val="Chapter1Body"/>
        <w:numPr>
          <w:ilvl w:val="0"/>
          <w:numId w:val="0"/>
        </w:numPr>
        <w:ind w:left="357" w:hanging="357"/>
      </w:pPr>
      <w:r>
        <w:rPr>
          <w:rFonts w:ascii="Times New Roman" w:hAnsi="Times New Roman"/>
          <w:noProof/>
          <w:lang w:eastAsia="en-GB"/>
        </w:rPr>
        <w:drawing>
          <wp:anchor distT="0" distB="0" distL="114300" distR="114300" simplePos="0" relativeHeight="251789312" behindDoc="0" locked="0" layoutInCell="1" allowOverlap="1" wp14:anchorId="43099BE6" wp14:editId="1DD79C00">
            <wp:simplePos x="0" y="0"/>
            <wp:positionH relativeFrom="column">
              <wp:posOffset>195194</wp:posOffset>
            </wp:positionH>
            <wp:positionV relativeFrom="paragraph">
              <wp:posOffset>178738</wp:posOffset>
            </wp:positionV>
            <wp:extent cx="5726430" cy="1065475"/>
            <wp:effectExtent l="0" t="0" r="1270" b="1905"/>
            <wp:wrapNone/>
            <wp:docPr id="35" name="Picture 35" descr="Timelin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imeline&#10;&#10;Description automatically generated with medium confidence"/>
                    <pic:cNvPicPr/>
                  </pic:nvPicPr>
                  <pic:blipFill rotWithShape="1">
                    <a:blip r:embed="rId21"/>
                    <a:srcRect t="79970" b="6865"/>
                    <a:stretch/>
                  </pic:blipFill>
                  <pic:spPr bwMode="auto">
                    <a:xfrm>
                      <a:off x="0" y="0"/>
                      <a:ext cx="5726430" cy="10654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74BCC81" w14:textId="446FBCA3" w:rsidR="007B3B82" w:rsidRDefault="007B3B82" w:rsidP="007B3B82">
      <w:pPr>
        <w:pStyle w:val="Chapter1Body"/>
        <w:numPr>
          <w:ilvl w:val="0"/>
          <w:numId w:val="0"/>
        </w:numPr>
        <w:ind w:left="357" w:hanging="357"/>
      </w:pPr>
    </w:p>
    <w:p w14:paraId="5FA0BA83" w14:textId="4A5FB25F" w:rsidR="007B3B82" w:rsidRPr="007B3B82" w:rsidRDefault="007B3B82" w:rsidP="007B3B82">
      <w:pPr>
        <w:pStyle w:val="Chapter1Body"/>
        <w:numPr>
          <w:ilvl w:val="0"/>
          <w:numId w:val="0"/>
        </w:numPr>
        <w:ind w:left="357" w:hanging="357"/>
      </w:pPr>
    </w:p>
    <w:p w14:paraId="5B8DF464" w14:textId="4E42E0E4" w:rsidR="00197C47" w:rsidRPr="00797DE2" w:rsidRDefault="00197C47" w:rsidP="00E81641">
      <w:pPr>
        <w:pStyle w:val="2Subheadinginline"/>
        <w:spacing w:after="480"/>
        <w:ind w:left="357" w:firstLine="0"/>
      </w:pPr>
    </w:p>
    <w:p w14:paraId="418E8251" w14:textId="1B7F0A97" w:rsidR="00A92225" w:rsidRPr="00A92225" w:rsidRDefault="00A92225" w:rsidP="009C1B01">
      <w:pPr>
        <w:pStyle w:val="Chapter3Body"/>
        <w:rPr>
          <w:lang w:eastAsia="en-GB"/>
        </w:rPr>
      </w:pPr>
      <w:r w:rsidRPr="00A92225">
        <w:rPr>
          <w:lang w:eastAsia="en-GB"/>
        </w:rPr>
        <w:t xml:space="preserve">Passport </w:t>
      </w:r>
      <w:proofErr w:type="spellStart"/>
      <w:r w:rsidRPr="00A92225">
        <w:rPr>
          <w:lang w:eastAsia="en-GB"/>
        </w:rPr>
        <w:t>Cash</w:t>
      </w:r>
      <w:r w:rsidR="0000366F">
        <w:rPr>
          <w:lang w:eastAsia="en-GB"/>
        </w:rPr>
        <w:t>B</w:t>
      </w:r>
      <w:r w:rsidRPr="00A92225">
        <w:rPr>
          <w:lang w:eastAsia="en-GB"/>
        </w:rPr>
        <w:t>ack</w:t>
      </w:r>
      <w:proofErr w:type="spellEnd"/>
      <w:r w:rsidRPr="00A92225">
        <w:rPr>
          <w:lang w:eastAsia="en-GB"/>
        </w:rPr>
        <w:t xml:space="preserve"> is very close to target on this outcome which has</w:t>
      </w:r>
      <w:r w:rsidR="009C1B01">
        <w:rPr>
          <w:lang w:eastAsia="en-GB"/>
        </w:rPr>
        <w:t xml:space="preserve"> positive</w:t>
      </w:r>
      <w:r w:rsidRPr="00A92225">
        <w:rPr>
          <w:lang w:eastAsia="en-GB"/>
        </w:rPr>
        <w:t xml:space="preserve"> </w:t>
      </w:r>
      <w:r w:rsidR="00E215BD" w:rsidRPr="00A92225">
        <w:rPr>
          <w:lang w:eastAsia="en-GB"/>
        </w:rPr>
        <w:t>long-term</w:t>
      </w:r>
      <w:r w:rsidRPr="00A92225">
        <w:rPr>
          <w:lang w:eastAsia="en-GB"/>
        </w:rPr>
        <w:t xml:space="preserve"> consequences for the individuals involved and for wider society</w:t>
      </w:r>
      <w:r w:rsidR="009C1B01">
        <w:rPr>
          <w:lang w:eastAsia="en-GB"/>
        </w:rPr>
        <w:t>. J</w:t>
      </w:r>
      <w:r w:rsidRPr="00A92225">
        <w:rPr>
          <w:lang w:eastAsia="en-GB"/>
        </w:rPr>
        <w:t xml:space="preserve">ust under 120 young people feel less inclined </w:t>
      </w:r>
      <w:r w:rsidR="009C1B01">
        <w:rPr>
          <w:lang w:eastAsia="en-GB"/>
        </w:rPr>
        <w:t>to participate in</w:t>
      </w:r>
      <w:r w:rsidR="009C1B01" w:rsidRPr="00A92225">
        <w:rPr>
          <w:lang w:eastAsia="en-GB"/>
        </w:rPr>
        <w:t xml:space="preserve"> </w:t>
      </w:r>
      <w:r w:rsidRPr="00A92225">
        <w:rPr>
          <w:lang w:eastAsia="en-GB"/>
        </w:rPr>
        <w:t>criminal behaviour and</w:t>
      </w:r>
      <w:r w:rsidR="009C1B01">
        <w:rPr>
          <w:lang w:eastAsia="en-GB"/>
        </w:rPr>
        <w:t xml:space="preserve"> a similar number feel</w:t>
      </w:r>
      <w:r w:rsidRPr="00A92225">
        <w:rPr>
          <w:lang w:eastAsia="en-GB"/>
        </w:rPr>
        <w:t xml:space="preserve"> positive about the future. There are stronger figures for Year</w:t>
      </w:r>
      <w:r w:rsidR="00197C47">
        <w:rPr>
          <w:lang w:eastAsia="en-GB"/>
        </w:rPr>
        <w:t xml:space="preserve"> </w:t>
      </w:r>
      <w:r w:rsidRPr="00A92225">
        <w:rPr>
          <w:lang w:eastAsia="en-GB"/>
        </w:rPr>
        <w:t>2 in the number of young people engaged in positive activity on liberation.</w:t>
      </w:r>
    </w:p>
    <w:p w14:paraId="132A292E" w14:textId="0E0FE4C1" w:rsidR="00A92225" w:rsidRPr="00A92225" w:rsidRDefault="00A92225" w:rsidP="00A92225">
      <w:pPr>
        <w:pStyle w:val="Chapter3Body"/>
        <w:rPr>
          <w:lang w:eastAsia="en-GB"/>
        </w:rPr>
      </w:pPr>
      <w:r w:rsidRPr="00A92225">
        <w:rPr>
          <w:lang w:eastAsia="en-GB"/>
        </w:rPr>
        <w:t xml:space="preserve">Caseworkers and wider stakeholders highlighted the difficulties young people can face if they do not have strong foundations or alternative activities in place. Along with young people, they recognise liberation can </w:t>
      </w:r>
      <w:r w:rsidR="009C1B01">
        <w:rPr>
          <w:lang w:eastAsia="en-GB"/>
        </w:rPr>
        <w:t>present a</w:t>
      </w:r>
      <w:r w:rsidR="009C1B01" w:rsidRPr="00A92225">
        <w:rPr>
          <w:lang w:eastAsia="en-GB"/>
        </w:rPr>
        <w:t xml:space="preserve"> </w:t>
      </w:r>
      <w:r w:rsidRPr="00A92225">
        <w:rPr>
          <w:lang w:eastAsia="en-GB"/>
        </w:rPr>
        <w:t xml:space="preserve">return to situations and relationships which </w:t>
      </w:r>
      <w:r w:rsidR="009C1B01">
        <w:rPr>
          <w:lang w:eastAsia="en-GB"/>
        </w:rPr>
        <w:t>make the</w:t>
      </w:r>
      <w:r w:rsidRPr="00A92225">
        <w:rPr>
          <w:lang w:eastAsia="en-GB"/>
        </w:rPr>
        <w:t xml:space="preserve"> chance</w:t>
      </w:r>
      <w:r w:rsidR="009C1B01">
        <w:rPr>
          <w:lang w:eastAsia="en-GB"/>
        </w:rPr>
        <w:t>s</w:t>
      </w:r>
      <w:r w:rsidRPr="00A92225">
        <w:rPr>
          <w:lang w:eastAsia="en-GB"/>
        </w:rPr>
        <w:t xml:space="preserve"> of re-offending more likely, and Passport CashBack can make a difference.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23279C" w:rsidRPr="00377F0B" w14:paraId="723413AD" w14:textId="77777777" w:rsidTr="00C6273D">
        <w:tc>
          <w:tcPr>
            <w:tcW w:w="1076" w:type="dxa"/>
          </w:tcPr>
          <w:p w14:paraId="4FDF1027" w14:textId="77777777" w:rsidR="0023279C" w:rsidRPr="00E8428E" w:rsidRDefault="0023279C" w:rsidP="00C6273D">
            <w:pPr>
              <w:rPr>
                <w:noProof/>
                <w:lang w:eastAsia="en-GB"/>
              </w:rPr>
            </w:pPr>
            <w:r>
              <w:rPr>
                <w:noProof/>
                <w:lang w:eastAsia="en-GB"/>
              </w:rPr>
              <w:drawing>
                <wp:anchor distT="0" distB="0" distL="114300" distR="114300" simplePos="0" relativeHeight="251698176" behindDoc="0" locked="0" layoutInCell="1" allowOverlap="1" wp14:anchorId="52E3CC08" wp14:editId="6C1C68ED">
                  <wp:simplePos x="0" y="0"/>
                  <wp:positionH relativeFrom="column">
                    <wp:posOffset>130203</wp:posOffset>
                  </wp:positionH>
                  <wp:positionV relativeFrom="paragraph">
                    <wp:posOffset>63417</wp:posOffset>
                  </wp:positionV>
                  <wp:extent cx="451485" cy="361950"/>
                  <wp:effectExtent l="0" t="0" r="5715" b="6350"/>
                  <wp:wrapNone/>
                  <wp:docPr id="20" name="Picture 20"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3A85FD5" w14:textId="77777777" w:rsidR="00AE0429" w:rsidRPr="007E1F77" w:rsidRDefault="00AE0429" w:rsidP="00AE0429">
            <w:pPr>
              <w:rPr>
                <w:rFonts w:ascii="Calibri" w:hAnsi="Calibri" w:cs="Calibri"/>
                <w:bCs/>
                <w:i/>
                <w:iCs/>
                <w:color w:val="4472C4" w:themeColor="accent1"/>
              </w:rPr>
            </w:pPr>
            <w:r w:rsidRPr="007E1F77">
              <w:rPr>
                <w:rFonts w:ascii="Calibri" w:hAnsi="Calibri" w:cs="Calibri"/>
                <w:bCs/>
                <w:i/>
                <w:iCs/>
                <w:color w:val="4472C4" w:themeColor="accent1"/>
              </w:rPr>
              <w:t xml:space="preserve">“The fact that he’s not reoffended and he’s not back in Polmont that proves he’s matured enough, he’s taken that step forward, and it’s positive because it’s quite easy for our young people to come back out and fall into the same traps in the community... we know to survive on benefits is below the standard of living we expect, so is it any wonder they turn to crime to supplement their benefits and sell drugs, shoplift? These are the hurdles they face as soon as they get back out of prison.” (Malcolm, Trusted Adult, Case Study Y1Q4) </w:t>
            </w:r>
          </w:p>
          <w:p w14:paraId="0DC6FFB3" w14:textId="77777777" w:rsidR="00AE0429" w:rsidRPr="007E1F77" w:rsidRDefault="00AE0429" w:rsidP="00AE0429">
            <w:pPr>
              <w:rPr>
                <w:rFonts w:ascii="Calibri" w:hAnsi="Calibri" w:cs="Calibri"/>
                <w:bCs/>
                <w:i/>
                <w:iCs/>
                <w:color w:val="4472C4" w:themeColor="accent1"/>
              </w:rPr>
            </w:pPr>
          </w:p>
          <w:p w14:paraId="7AB3DC9E" w14:textId="734BB492" w:rsidR="00AE0429" w:rsidRPr="007E1F77" w:rsidRDefault="00AE0429" w:rsidP="00AE0429">
            <w:pPr>
              <w:rPr>
                <w:rFonts w:ascii="Calibri" w:hAnsi="Calibri" w:cs="Calibri"/>
                <w:bCs/>
                <w:i/>
                <w:iCs/>
                <w:color w:val="4472C4" w:themeColor="accent1"/>
              </w:rPr>
            </w:pPr>
            <w:r w:rsidRPr="007E1F77">
              <w:rPr>
                <w:rFonts w:ascii="Calibri" w:hAnsi="Calibri" w:cs="Calibri"/>
                <w:bCs/>
                <w:i/>
                <w:iCs/>
                <w:color w:val="4472C4" w:themeColor="accent1"/>
              </w:rPr>
              <w:t xml:space="preserve">“I think things could have went very badly for me. I could have gone back down a path I didn’t want to go back down, or worse. It’s been </w:t>
            </w:r>
            <w:proofErr w:type="gramStart"/>
            <w:r w:rsidRPr="007E1F77">
              <w:rPr>
                <w:rFonts w:ascii="Calibri" w:hAnsi="Calibri" w:cs="Calibri"/>
                <w:bCs/>
                <w:i/>
                <w:iCs/>
                <w:color w:val="4472C4" w:themeColor="accent1"/>
              </w:rPr>
              <w:t>really helpful</w:t>
            </w:r>
            <w:proofErr w:type="gramEnd"/>
            <w:r w:rsidRPr="007E1F77">
              <w:rPr>
                <w:rFonts w:ascii="Calibri" w:hAnsi="Calibri" w:cs="Calibri"/>
                <w:bCs/>
                <w:i/>
                <w:iCs/>
                <w:color w:val="4472C4" w:themeColor="accent1"/>
              </w:rPr>
              <w:t xml:space="preserve"> to me.” [Andrew</w:t>
            </w:r>
            <w:r w:rsidR="001940A8">
              <w:rPr>
                <w:rFonts w:ascii="Calibri" w:hAnsi="Calibri" w:cs="Calibri"/>
                <w:bCs/>
                <w:i/>
                <w:iCs/>
                <w:color w:val="4472C4" w:themeColor="accent1"/>
              </w:rPr>
              <w:t>, young person,</w:t>
            </w:r>
            <w:r w:rsidRPr="007E1F77">
              <w:rPr>
                <w:rFonts w:ascii="Calibri" w:hAnsi="Calibri" w:cs="Calibri"/>
                <w:bCs/>
                <w:i/>
                <w:iCs/>
                <w:color w:val="4472C4" w:themeColor="accent1"/>
              </w:rPr>
              <w:t xml:space="preserve"> Y1Q3 Case Study]</w:t>
            </w:r>
          </w:p>
          <w:p w14:paraId="2B9AD3C8" w14:textId="77777777" w:rsidR="00AE0429" w:rsidRPr="007E1F77" w:rsidRDefault="00AE0429" w:rsidP="00AE0429">
            <w:pPr>
              <w:rPr>
                <w:rFonts w:ascii="Calibri" w:hAnsi="Calibri" w:cs="Calibri"/>
                <w:bCs/>
                <w:i/>
                <w:iCs/>
                <w:color w:val="4472C4" w:themeColor="accent1"/>
              </w:rPr>
            </w:pPr>
          </w:p>
          <w:p w14:paraId="788BF9D8" w14:textId="19517214" w:rsidR="00E215BD" w:rsidRPr="00E215BD" w:rsidRDefault="00AE0429" w:rsidP="00E215BD">
            <w:pPr>
              <w:rPr>
                <w:rFonts w:ascii="Calibri" w:hAnsi="Calibri" w:cs="Calibri"/>
                <w:bCs/>
                <w:i/>
                <w:iCs/>
                <w:color w:val="4472C4" w:themeColor="accent1"/>
              </w:rPr>
            </w:pPr>
            <w:r w:rsidRPr="007E1F77">
              <w:rPr>
                <w:rFonts w:ascii="Calibri" w:hAnsi="Calibri" w:cs="Calibri"/>
                <w:bCs/>
                <w:i/>
                <w:iCs/>
                <w:color w:val="4472C4" w:themeColor="accent1"/>
              </w:rPr>
              <w:t xml:space="preserve">“If you’ve got goals and got stuff like that, you should be fine and you </w:t>
            </w:r>
            <w:proofErr w:type="spellStart"/>
            <w:r w:rsidRPr="007E1F77">
              <w:rPr>
                <w:rFonts w:ascii="Calibri" w:hAnsi="Calibri" w:cs="Calibri"/>
                <w:bCs/>
                <w:i/>
                <w:iCs/>
                <w:color w:val="4472C4" w:themeColor="accent1"/>
              </w:rPr>
              <w:t>shouldnae</w:t>
            </w:r>
            <w:proofErr w:type="spellEnd"/>
            <w:r w:rsidRPr="007E1F77">
              <w:rPr>
                <w:rFonts w:ascii="Calibri" w:hAnsi="Calibri" w:cs="Calibri"/>
                <w:bCs/>
                <w:i/>
                <w:iCs/>
                <w:color w:val="4472C4" w:themeColor="accent1"/>
              </w:rPr>
              <w:t xml:space="preserve"> go back into any life of crime because if you’ve got goals then you’ve got different achievements you’re going to get. It [Passport CashBack] is very, very good you know. They are very supportive.” [Stuart, </w:t>
            </w:r>
            <w:r w:rsidR="001940A8">
              <w:rPr>
                <w:rFonts w:ascii="Calibri" w:hAnsi="Calibri" w:cs="Calibri"/>
                <w:bCs/>
                <w:i/>
                <w:iCs/>
                <w:color w:val="4472C4" w:themeColor="accent1"/>
              </w:rPr>
              <w:t>y</w:t>
            </w:r>
            <w:r w:rsidRPr="007E1F77">
              <w:rPr>
                <w:rFonts w:ascii="Calibri" w:hAnsi="Calibri" w:cs="Calibri"/>
                <w:bCs/>
                <w:i/>
                <w:iCs/>
                <w:color w:val="4472C4" w:themeColor="accent1"/>
              </w:rPr>
              <w:t xml:space="preserve">oung </w:t>
            </w:r>
            <w:r w:rsidR="001940A8">
              <w:rPr>
                <w:rFonts w:ascii="Calibri" w:hAnsi="Calibri" w:cs="Calibri"/>
                <w:bCs/>
                <w:i/>
                <w:iCs/>
                <w:color w:val="4472C4" w:themeColor="accent1"/>
              </w:rPr>
              <w:t>p</w:t>
            </w:r>
            <w:r w:rsidRPr="007E1F77">
              <w:rPr>
                <w:rFonts w:ascii="Calibri" w:hAnsi="Calibri" w:cs="Calibri"/>
                <w:bCs/>
                <w:i/>
                <w:iCs/>
                <w:color w:val="4472C4" w:themeColor="accent1"/>
              </w:rPr>
              <w:t>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Y1Q4]</w:t>
            </w:r>
          </w:p>
          <w:p w14:paraId="2430BDC1" w14:textId="77777777" w:rsidR="00E215BD" w:rsidRDefault="00E215BD" w:rsidP="00592CF3">
            <w:pPr>
              <w:rPr>
                <w:rFonts w:ascii="Calibri" w:hAnsi="Calibri" w:cs="Calibri"/>
                <w:bCs/>
                <w:i/>
                <w:iCs/>
                <w:color w:val="4472C4" w:themeColor="accent1"/>
              </w:rPr>
            </w:pPr>
          </w:p>
          <w:p w14:paraId="1ED7457B" w14:textId="64923803" w:rsidR="00592CF3" w:rsidRPr="00592CF3" w:rsidRDefault="00592CF3" w:rsidP="00592CF3">
            <w:pPr>
              <w:rPr>
                <w:rFonts w:ascii="Calibri" w:hAnsi="Calibri" w:cs="Calibri"/>
                <w:bCs/>
                <w:i/>
                <w:iCs/>
                <w:color w:val="4472C4" w:themeColor="accent1"/>
              </w:rPr>
            </w:pPr>
            <w:r>
              <w:rPr>
                <w:rFonts w:ascii="Calibri" w:hAnsi="Calibri" w:cs="Calibri"/>
                <w:bCs/>
                <w:i/>
                <w:iCs/>
                <w:color w:val="4472C4" w:themeColor="accent1"/>
              </w:rPr>
              <w:t>“</w:t>
            </w:r>
            <w:r w:rsidRPr="007E1F77">
              <w:rPr>
                <w:rFonts w:ascii="Calibri" w:hAnsi="Calibri" w:cs="Calibri"/>
                <w:bCs/>
                <w:i/>
                <w:iCs/>
                <w:color w:val="4472C4" w:themeColor="accent1"/>
              </w:rPr>
              <w:t xml:space="preserve">To be honest I’m just thinking of staying quite a while [in current job] to see what else I can get, because I’m hoping that I might move up to supervisor and then hopefully even be an assistant manager or something like that. </w:t>
            </w:r>
            <w:proofErr w:type="gramStart"/>
            <w:r w:rsidRPr="007E1F77">
              <w:rPr>
                <w:rFonts w:ascii="Calibri" w:hAnsi="Calibri" w:cs="Calibri"/>
                <w:bCs/>
                <w:i/>
                <w:iCs/>
                <w:color w:val="4472C4" w:themeColor="accent1"/>
              </w:rPr>
              <w:t>So</w:t>
            </w:r>
            <w:proofErr w:type="gramEnd"/>
            <w:r w:rsidRPr="007E1F77">
              <w:rPr>
                <w:rFonts w:ascii="Calibri" w:hAnsi="Calibri" w:cs="Calibri"/>
                <w:bCs/>
                <w:i/>
                <w:iCs/>
                <w:color w:val="4472C4" w:themeColor="accent1"/>
              </w:rPr>
              <w:t xml:space="preserve"> I’m just biding my time − I’ve put my name forward for an apprenticeship so that could go well with the CV.” [Greg,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Y2Q2]</w:t>
            </w:r>
          </w:p>
          <w:p w14:paraId="16C3D7A2" w14:textId="3CE8AF35" w:rsidR="0023279C" w:rsidRPr="00797DE2" w:rsidRDefault="0023279C" w:rsidP="0023279C">
            <w:pPr>
              <w:rPr>
                <w:rFonts w:ascii="Calibri" w:hAnsi="Calibri" w:cs="Calibri"/>
                <w:bCs/>
                <w:i/>
                <w:color w:val="538135" w:themeColor="accent6" w:themeShade="BF"/>
              </w:rPr>
            </w:pPr>
          </w:p>
        </w:tc>
      </w:tr>
    </w:tbl>
    <w:p w14:paraId="2EDAC61E" w14:textId="43DC2F61" w:rsidR="00AE0429" w:rsidRPr="00AE0429" w:rsidRDefault="00592CF3" w:rsidP="00AE0429">
      <w:pPr>
        <w:pStyle w:val="Chapter3Body"/>
        <w:rPr>
          <w:i/>
          <w:iCs/>
          <w:lang w:eastAsia="en-GB"/>
        </w:rPr>
      </w:pPr>
      <w:r>
        <w:rPr>
          <w:lang w:eastAsia="en-GB"/>
        </w:rPr>
        <w:lastRenderedPageBreak/>
        <w:t>In case study</w:t>
      </w:r>
      <w:r w:rsidR="00AE0429" w:rsidRPr="00AE0429">
        <w:rPr>
          <w:lang w:eastAsia="en-GB"/>
        </w:rPr>
        <w:t xml:space="preserve"> interviews young people reflect</w:t>
      </w:r>
      <w:r>
        <w:rPr>
          <w:lang w:eastAsia="en-GB"/>
        </w:rPr>
        <w:t>ed</w:t>
      </w:r>
      <w:r w:rsidR="00AE0429" w:rsidRPr="00AE0429">
        <w:rPr>
          <w:lang w:eastAsia="en-GB"/>
        </w:rPr>
        <w:t xml:space="preserve"> on personal changes </w:t>
      </w:r>
      <w:r>
        <w:rPr>
          <w:lang w:eastAsia="en-GB"/>
        </w:rPr>
        <w:t>including feeling</w:t>
      </w:r>
      <w:r w:rsidR="00AE0429" w:rsidRPr="00AE0429">
        <w:rPr>
          <w:lang w:eastAsia="en-GB"/>
        </w:rPr>
        <w:t xml:space="preserve"> hopeful and looking at life differently</w:t>
      </w:r>
      <w:r>
        <w:rPr>
          <w:lang w:eastAsia="en-GB"/>
        </w:rPr>
        <w:t xml:space="preserve">. They described </w:t>
      </w:r>
      <w:r w:rsidR="00AE0429" w:rsidRPr="00AE0429">
        <w:rPr>
          <w:lang w:eastAsia="en-GB"/>
        </w:rPr>
        <w:t>a desire to distance themselves from offending behaviour of the past.</w:t>
      </w:r>
      <w:r w:rsidR="00AE0429" w:rsidRPr="00AE0429">
        <w:rPr>
          <w:i/>
          <w:iCs/>
          <w:lang w:eastAsia="en-GB"/>
        </w:rPr>
        <w:t xml:space="preserve">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C05537" w:rsidRPr="00391866" w14:paraId="2D77BABD" w14:textId="77777777" w:rsidTr="007F31C8">
        <w:tc>
          <w:tcPr>
            <w:tcW w:w="1076" w:type="dxa"/>
          </w:tcPr>
          <w:p w14:paraId="533E3B5A" w14:textId="77777777" w:rsidR="00C05537" w:rsidRPr="00E8428E" w:rsidRDefault="00C05537" w:rsidP="007F31C8">
            <w:pPr>
              <w:rPr>
                <w:noProof/>
                <w:lang w:eastAsia="en-GB"/>
              </w:rPr>
            </w:pPr>
            <w:r>
              <w:rPr>
                <w:noProof/>
                <w:lang w:eastAsia="en-GB"/>
              </w:rPr>
              <w:drawing>
                <wp:anchor distT="0" distB="0" distL="114300" distR="114300" simplePos="0" relativeHeight="251774976" behindDoc="0" locked="0" layoutInCell="1" allowOverlap="1" wp14:anchorId="4CFDEF08" wp14:editId="1827DDC4">
                  <wp:simplePos x="0" y="0"/>
                  <wp:positionH relativeFrom="column">
                    <wp:posOffset>130203</wp:posOffset>
                  </wp:positionH>
                  <wp:positionV relativeFrom="paragraph">
                    <wp:posOffset>61347</wp:posOffset>
                  </wp:positionV>
                  <wp:extent cx="451485" cy="361950"/>
                  <wp:effectExtent l="0" t="0" r="5715" b="6350"/>
                  <wp:wrapNone/>
                  <wp:docPr id="61" name="Picture 1"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1577BC19" w14:textId="77777777" w:rsidR="00C05537" w:rsidRPr="00391866" w:rsidRDefault="00C05537" w:rsidP="007F31C8">
            <w:pPr>
              <w:rPr>
                <w:i/>
                <w:color w:val="244B5A"/>
              </w:rPr>
            </w:pPr>
          </w:p>
        </w:tc>
      </w:tr>
      <w:tr w:rsidR="00C05537" w:rsidRPr="00515B22" w14:paraId="1C1782B4" w14:textId="77777777" w:rsidTr="007F31C8">
        <w:trPr>
          <w:trHeight w:val="284"/>
        </w:trPr>
        <w:tc>
          <w:tcPr>
            <w:tcW w:w="1076" w:type="dxa"/>
            <w:vAlign w:val="center"/>
          </w:tcPr>
          <w:p w14:paraId="6543AC37" w14:textId="77777777" w:rsidR="00C05537" w:rsidRDefault="00C05537" w:rsidP="007F31C8">
            <w:pPr>
              <w:rPr>
                <w:rStyle w:val="SubtleEmphasis"/>
                <w:rFonts w:ascii="COOPERHEWITT-LIGHT" w:hAnsi="COOPERHEWITT-LIGHT" w:cstheme="majorHAnsi"/>
                <w:i/>
              </w:rPr>
            </w:pPr>
          </w:p>
          <w:p w14:paraId="7032A5BA" w14:textId="77777777" w:rsidR="00C05537" w:rsidRPr="00E8428E" w:rsidRDefault="00C05537" w:rsidP="007F31C8">
            <w:pPr>
              <w:rPr>
                <w:rStyle w:val="SubtleEmphasis"/>
                <w:rFonts w:ascii="COOPERHEWITT-LIGHT" w:hAnsi="COOPERHEWITT-LIGHT" w:cstheme="majorHAnsi"/>
                <w:i/>
              </w:rPr>
            </w:pPr>
          </w:p>
        </w:tc>
        <w:tc>
          <w:tcPr>
            <w:tcW w:w="7944" w:type="dxa"/>
          </w:tcPr>
          <w:p w14:paraId="316DE9AA" w14:textId="587BC79F" w:rsidR="007E1F77" w:rsidRDefault="00AE0429" w:rsidP="007E1F77">
            <w:pPr>
              <w:rPr>
                <w:rFonts w:ascii="Calibri" w:hAnsi="Calibri" w:cs="Calibri"/>
                <w:bCs/>
                <w:i/>
                <w:iCs/>
                <w:color w:val="4472C4" w:themeColor="accent1"/>
              </w:rPr>
            </w:pPr>
            <w:r w:rsidRPr="007E1F77">
              <w:rPr>
                <w:rFonts w:ascii="Calibri" w:hAnsi="Calibri" w:cs="Calibri"/>
                <w:bCs/>
                <w:i/>
                <w:iCs/>
                <w:color w:val="4472C4" w:themeColor="accent1"/>
              </w:rPr>
              <w:t>“Last year to this year I’ve changed a lot, I’m not as shy anymore, I’ll stand up for myself if I need to... I want to change my life and get a job, I want to move on... No more trouble; this is me getting my life sorted.” [Andrew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Y1Q3]</w:t>
            </w:r>
          </w:p>
          <w:p w14:paraId="70A7DA4C" w14:textId="77777777" w:rsidR="007E1F77" w:rsidRDefault="007E1F77" w:rsidP="007E1F77">
            <w:pPr>
              <w:rPr>
                <w:rFonts w:ascii="Calibri" w:hAnsi="Calibri" w:cs="Calibri"/>
                <w:bCs/>
                <w:i/>
                <w:iCs/>
                <w:color w:val="4472C4" w:themeColor="accent1"/>
              </w:rPr>
            </w:pPr>
          </w:p>
          <w:p w14:paraId="3AADC061" w14:textId="0DA96F07" w:rsidR="007E1F77" w:rsidRDefault="00AE0429" w:rsidP="007E1F77">
            <w:pPr>
              <w:rPr>
                <w:rFonts w:ascii="Calibri" w:hAnsi="Calibri" w:cs="Calibri"/>
                <w:bCs/>
                <w:i/>
                <w:iCs/>
                <w:color w:val="4472C4" w:themeColor="accent1"/>
              </w:rPr>
            </w:pPr>
            <w:r w:rsidRPr="007E1F77">
              <w:rPr>
                <w:rFonts w:ascii="Calibri" w:hAnsi="Calibri" w:cs="Calibri"/>
                <w:bCs/>
                <w:i/>
                <w:iCs/>
                <w:color w:val="4472C4" w:themeColor="accent1"/>
              </w:rPr>
              <w:t xml:space="preserve">“It took actually coming out [from Polmont YOI], and that wee small thing, they [Access to Industry] could change that in my mindset and I go, “oh right okay”... I might have thought I was coming out and I wanted to stay out, but I </w:t>
            </w:r>
            <w:proofErr w:type="spellStart"/>
            <w:r w:rsidRPr="007E1F77">
              <w:rPr>
                <w:rFonts w:ascii="Calibri" w:hAnsi="Calibri" w:cs="Calibri"/>
                <w:bCs/>
                <w:i/>
                <w:iCs/>
                <w:color w:val="4472C4" w:themeColor="accent1"/>
              </w:rPr>
              <w:t>wasnae</w:t>
            </w:r>
            <w:proofErr w:type="spellEnd"/>
            <w:r w:rsidRPr="007E1F77">
              <w:rPr>
                <w:rFonts w:ascii="Calibri" w:hAnsi="Calibri" w:cs="Calibri"/>
                <w:bCs/>
                <w:i/>
                <w:iCs/>
                <w:color w:val="4472C4" w:themeColor="accent1"/>
              </w:rPr>
              <w:t xml:space="preserve"> </w:t>
            </w:r>
            <w:proofErr w:type="gramStart"/>
            <w:r w:rsidRPr="007E1F77">
              <w:rPr>
                <w:rFonts w:ascii="Calibri" w:hAnsi="Calibri" w:cs="Calibri"/>
                <w:bCs/>
                <w:i/>
                <w:iCs/>
                <w:color w:val="4472C4" w:themeColor="accent1"/>
              </w:rPr>
              <w:t>actually thinking</w:t>
            </w:r>
            <w:proofErr w:type="gramEnd"/>
            <w:r w:rsidRPr="007E1F77">
              <w:rPr>
                <w:rFonts w:ascii="Calibri" w:hAnsi="Calibri" w:cs="Calibri"/>
                <w:bCs/>
                <w:i/>
                <w:iCs/>
                <w:color w:val="4472C4" w:themeColor="accent1"/>
              </w:rPr>
              <w:t xml:space="preserve"> that.” [Stuart, </w:t>
            </w:r>
            <w:r w:rsidR="001940A8">
              <w:rPr>
                <w:rFonts w:ascii="Calibri" w:hAnsi="Calibri" w:cs="Calibri"/>
                <w:bCs/>
                <w:i/>
                <w:iCs/>
                <w:color w:val="4472C4" w:themeColor="accent1"/>
              </w:rPr>
              <w:t>y</w:t>
            </w:r>
            <w:r w:rsidRPr="007E1F77">
              <w:rPr>
                <w:rFonts w:ascii="Calibri" w:hAnsi="Calibri" w:cs="Calibri"/>
                <w:bCs/>
                <w:i/>
                <w:iCs/>
                <w:color w:val="4472C4" w:themeColor="accent1"/>
              </w:rPr>
              <w:t xml:space="preserve">oung </w:t>
            </w:r>
            <w:r w:rsidR="001940A8">
              <w:rPr>
                <w:rFonts w:ascii="Calibri" w:hAnsi="Calibri" w:cs="Calibri"/>
                <w:bCs/>
                <w:i/>
                <w:iCs/>
                <w:color w:val="4472C4" w:themeColor="accent1"/>
              </w:rPr>
              <w:t>p</w:t>
            </w:r>
            <w:r w:rsidRPr="007E1F77">
              <w:rPr>
                <w:rFonts w:ascii="Calibri" w:hAnsi="Calibri" w:cs="Calibri"/>
                <w:bCs/>
                <w:i/>
                <w:iCs/>
                <w:color w:val="4472C4" w:themeColor="accent1"/>
              </w:rPr>
              <w:t>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Y1Q4]</w:t>
            </w:r>
          </w:p>
          <w:p w14:paraId="1D876BF3" w14:textId="77777777" w:rsidR="007E1F77" w:rsidRDefault="007E1F77" w:rsidP="007E1F77">
            <w:pPr>
              <w:rPr>
                <w:rFonts w:ascii="Calibri" w:hAnsi="Calibri" w:cs="Calibri"/>
                <w:bCs/>
                <w:i/>
                <w:iCs/>
                <w:color w:val="4472C4" w:themeColor="accent1"/>
              </w:rPr>
            </w:pPr>
          </w:p>
          <w:p w14:paraId="05942C29" w14:textId="1551C56D" w:rsidR="007E1F77" w:rsidRDefault="00AE0429" w:rsidP="007E1F77">
            <w:pPr>
              <w:rPr>
                <w:rFonts w:ascii="Calibri" w:hAnsi="Calibri" w:cs="Calibri"/>
                <w:bCs/>
                <w:i/>
                <w:iCs/>
                <w:color w:val="4472C4" w:themeColor="accent1"/>
              </w:rPr>
            </w:pPr>
            <w:r w:rsidRPr="007E1F77">
              <w:rPr>
                <w:rFonts w:ascii="Calibri" w:hAnsi="Calibri" w:cs="Calibri"/>
                <w:bCs/>
                <w:i/>
                <w:iCs/>
                <w:color w:val="4472C4" w:themeColor="accent1"/>
              </w:rPr>
              <w:t>“...breaking away from my past and the sort of criminality and the sort of negative behaviours involved in that. It feels great to be able to communicate with different people and just do different things...I don't think I'm better than anybody, but I think I've got the brains to build a good life and I get anxiety when I think about getting in bother - those sorts of things terrifies me ... Ultimately, I just don't want to do it anymore.” [Lucas, young person</w:t>
            </w:r>
            <w:r w:rsidR="001940A8">
              <w:rPr>
                <w:rFonts w:ascii="Calibri" w:hAnsi="Calibri" w:cs="Calibri"/>
                <w:bCs/>
                <w:i/>
                <w:iCs/>
                <w:color w:val="4472C4" w:themeColor="accent1"/>
              </w:rPr>
              <w:t>, Case Study</w:t>
            </w:r>
            <w:r w:rsidRPr="007E1F77">
              <w:rPr>
                <w:rFonts w:ascii="Calibri" w:hAnsi="Calibri" w:cs="Calibri"/>
                <w:bCs/>
                <w:i/>
                <w:iCs/>
                <w:color w:val="4472C4" w:themeColor="accent1"/>
              </w:rPr>
              <w:t xml:space="preserve"> Y2Q4]</w:t>
            </w:r>
          </w:p>
          <w:p w14:paraId="5623DA33" w14:textId="77777777" w:rsidR="007E1F77" w:rsidRDefault="007E1F77" w:rsidP="007E1F77">
            <w:pPr>
              <w:rPr>
                <w:rFonts w:ascii="Calibri" w:hAnsi="Calibri" w:cs="Calibri"/>
                <w:bCs/>
                <w:i/>
                <w:iCs/>
                <w:color w:val="4472C4" w:themeColor="accent1"/>
              </w:rPr>
            </w:pPr>
          </w:p>
          <w:p w14:paraId="620CB20D" w14:textId="7D0FA1F0" w:rsidR="00C05537" w:rsidRPr="007E1F77" w:rsidRDefault="00AE0429" w:rsidP="007E1F77">
            <w:pPr>
              <w:rPr>
                <w:rFonts w:ascii="Calibri" w:hAnsi="Calibri" w:cs="Calibri"/>
                <w:bCs/>
                <w:i/>
                <w:iCs/>
                <w:color w:val="4472C4" w:themeColor="accent1"/>
              </w:rPr>
            </w:pPr>
            <w:r w:rsidRPr="007E1F77">
              <w:rPr>
                <w:rFonts w:ascii="Calibri" w:hAnsi="Calibri" w:cs="Calibri"/>
                <w:bCs/>
                <w:i/>
                <w:iCs/>
                <w:color w:val="4472C4" w:themeColor="accent1"/>
              </w:rPr>
              <w:t xml:space="preserve">“I’m </w:t>
            </w:r>
            <w:proofErr w:type="spellStart"/>
            <w:r w:rsidRPr="007E1F77">
              <w:rPr>
                <w:rFonts w:ascii="Calibri" w:hAnsi="Calibri" w:cs="Calibri"/>
                <w:bCs/>
                <w:i/>
                <w:iCs/>
                <w:color w:val="4472C4" w:themeColor="accent1"/>
              </w:rPr>
              <w:t>gonna</w:t>
            </w:r>
            <w:proofErr w:type="spellEnd"/>
            <w:r w:rsidRPr="007E1F77">
              <w:rPr>
                <w:rFonts w:ascii="Calibri" w:hAnsi="Calibri" w:cs="Calibri"/>
                <w:bCs/>
                <w:i/>
                <w:iCs/>
                <w:color w:val="4472C4" w:themeColor="accent1"/>
              </w:rPr>
              <w:t xml:space="preserve"> start saving up cos me, my girlfriend and my mate are going to try and get our own flat. So it’s just good for that as well, just to get away and get a better life for myself... be more independent. [Greg, young person</w:t>
            </w:r>
            <w:r w:rsidR="001940A8">
              <w:rPr>
                <w:rFonts w:ascii="Calibri" w:hAnsi="Calibri" w:cs="Calibri"/>
                <w:bCs/>
                <w:i/>
                <w:iCs/>
                <w:color w:val="4472C4" w:themeColor="accent1"/>
              </w:rPr>
              <w:t>,</w:t>
            </w:r>
            <w:r w:rsidRPr="007E1F77">
              <w:rPr>
                <w:rFonts w:ascii="Calibri" w:hAnsi="Calibri" w:cs="Calibri"/>
                <w:bCs/>
                <w:i/>
                <w:iCs/>
                <w:color w:val="4472C4" w:themeColor="accent1"/>
              </w:rPr>
              <w:t xml:space="preserve"> Case Study Y2Q2]</w:t>
            </w:r>
          </w:p>
        </w:tc>
      </w:tr>
    </w:tbl>
    <w:p w14:paraId="03CC9D32" w14:textId="77777777" w:rsidR="004D4698" w:rsidRDefault="004D4698" w:rsidP="00AE0429">
      <w:pPr>
        <w:pStyle w:val="Chapter3Body"/>
        <w:numPr>
          <w:ilvl w:val="0"/>
          <w:numId w:val="0"/>
        </w:numPr>
        <w:ind w:left="360"/>
        <w:rPr>
          <w:b/>
          <w:bCs/>
        </w:rPr>
      </w:pPr>
    </w:p>
    <w:p w14:paraId="21DB1A06" w14:textId="77777777" w:rsidR="004D4698" w:rsidRDefault="004D4698" w:rsidP="004D4698">
      <w:pPr>
        <w:pStyle w:val="Chapter1Body"/>
      </w:pPr>
      <w:r>
        <w:br w:type="page"/>
      </w:r>
    </w:p>
    <w:p w14:paraId="3FB524A0" w14:textId="5BB74B92" w:rsidR="00AE0429" w:rsidRPr="00411882" w:rsidRDefault="00AE0429" w:rsidP="00411882">
      <w:pPr>
        <w:pStyle w:val="1ChapterTitle"/>
        <w:ind w:left="714" w:hanging="357"/>
      </w:pPr>
      <w:bookmarkStart w:id="3" w:name="_Toc107316673"/>
      <w:r w:rsidRPr="00411882">
        <w:lastRenderedPageBreak/>
        <w:t>Project development – Year 1 to Year 2 analysis</w:t>
      </w:r>
      <w:bookmarkEnd w:id="3"/>
    </w:p>
    <w:p w14:paraId="234AEE56" w14:textId="1E701826" w:rsidR="00AE0429" w:rsidRPr="00AE0429" w:rsidRDefault="004B4E8F" w:rsidP="00411882">
      <w:pPr>
        <w:pStyle w:val="Chapter4Body"/>
      </w:pPr>
      <w:r>
        <w:t>While</w:t>
      </w:r>
      <w:r w:rsidR="00AE0429" w:rsidRPr="00AE0429">
        <w:t xml:space="preserve"> the end of Year 2 figures for Passport CashBack Phase 5 work show </w:t>
      </w:r>
      <w:r w:rsidR="002E58C4">
        <w:t>many</w:t>
      </w:r>
      <w:r w:rsidR="00AE0429" w:rsidRPr="00AE0429">
        <w:t xml:space="preserve"> under</w:t>
      </w:r>
      <w:r w:rsidR="0053094C">
        <w:t>-</w:t>
      </w:r>
      <w:r w:rsidR="00AE0429" w:rsidRPr="00AE0429">
        <w:t>target results</w:t>
      </w:r>
      <w:r w:rsidR="002E58C4">
        <w:t xml:space="preserve">, this reflects a </w:t>
      </w:r>
      <w:r w:rsidR="00AE0429" w:rsidRPr="00AE0429">
        <w:t>significant</w:t>
      </w:r>
      <w:r w:rsidR="002E58C4">
        <w:t xml:space="preserve">ly challenging delivery </w:t>
      </w:r>
      <w:r w:rsidR="00AE0429" w:rsidRPr="00AE0429">
        <w:t xml:space="preserve">context. </w:t>
      </w:r>
      <w:r w:rsidR="002E58C4">
        <w:t>A closer look</w:t>
      </w:r>
      <w:r w:rsidR="00AE0429" w:rsidRPr="00AE0429">
        <w:t xml:space="preserve"> at performance against targets </w:t>
      </w:r>
      <w:r w:rsidR="002E58C4">
        <w:t>shows</w:t>
      </w:r>
      <w:r w:rsidR="00AE0429" w:rsidRPr="00AE0429">
        <w:t xml:space="preserve"> positive </w:t>
      </w:r>
      <w:r w:rsidR="002E58C4">
        <w:t>trends in</w:t>
      </w:r>
      <w:r w:rsidR="00AE0429" w:rsidRPr="00AE0429">
        <w:t xml:space="preserve"> growth </w:t>
      </w:r>
      <w:r w:rsidR="002E58C4">
        <w:t xml:space="preserve">across </w:t>
      </w:r>
      <w:r w:rsidR="00AE0429" w:rsidRPr="00AE0429">
        <w:t>Year</w:t>
      </w:r>
      <w:r w:rsidR="002E58C4">
        <w:t xml:space="preserve"> </w:t>
      </w:r>
      <w:r w:rsidR="00AE0429" w:rsidRPr="00AE0429">
        <w:t xml:space="preserve">1 and Year2. </w:t>
      </w:r>
    </w:p>
    <w:p w14:paraId="0CA6156A" w14:textId="3E988122" w:rsidR="00AE0429" w:rsidRPr="00AE0429" w:rsidRDefault="00AE0429" w:rsidP="00411882">
      <w:pPr>
        <w:pStyle w:val="Chapter4Body"/>
      </w:pPr>
      <w:r w:rsidRPr="00AE0429">
        <w:t>This is best illustrated by comparing the performance of actual results against targets for Year</w:t>
      </w:r>
      <w:r w:rsidR="002E58C4">
        <w:t xml:space="preserve"> </w:t>
      </w:r>
      <w:r w:rsidRPr="00AE0429">
        <w:t>1 and Year</w:t>
      </w:r>
      <w:r w:rsidR="002E58C4">
        <w:t xml:space="preserve"> </w:t>
      </w:r>
      <w:r w:rsidRPr="00AE0429">
        <w:t>2, shown in the table below. In Year</w:t>
      </w:r>
      <w:r w:rsidR="002E58C4">
        <w:t xml:space="preserve"> </w:t>
      </w:r>
      <w:r w:rsidRPr="00AE0429">
        <w:t>2 there is a significant improvement, with over half of the indicators on or over target, and three over 80% of target. This contrast</w:t>
      </w:r>
      <w:r w:rsidR="0053094C">
        <w:t>s</w:t>
      </w:r>
      <w:r w:rsidRPr="00AE0429">
        <w:t xml:space="preserve"> </w:t>
      </w:r>
      <w:r w:rsidR="0053094C">
        <w:t xml:space="preserve">with </w:t>
      </w:r>
      <w:r w:rsidRPr="00AE0429">
        <w:t>Year 1 where the results against all targets were below 50%.</w:t>
      </w:r>
    </w:p>
    <w:p w14:paraId="5A903183" w14:textId="760ED40B" w:rsidR="00AE0429" w:rsidRPr="00AE0429" w:rsidRDefault="00AE0429" w:rsidP="00411882">
      <w:pPr>
        <w:pStyle w:val="Chapter4Body"/>
      </w:pPr>
      <w:r w:rsidRPr="00AE0429">
        <w:t>The only drop in the percentage of the target achieved from Year</w:t>
      </w:r>
      <w:r w:rsidR="002E58C4">
        <w:t xml:space="preserve"> </w:t>
      </w:r>
      <w:r w:rsidRPr="00AE0429">
        <w:t>1 to Year</w:t>
      </w:r>
      <w:r w:rsidR="002E58C4">
        <w:t xml:space="preserve"> </w:t>
      </w:r>
      <w:r w:rsidRPr="00AE0429">
        <w:t>2, relates to Outcome 4</w:t>
      </w:r>
      <w:r w:rsidR="002E58C4">
        <w:t xml:space="preserve">: </w:t>
      </w:r>
      <w:r w:rsidRPr="00AE0429">
        <w:t>Achieving positive destinations. However, the target was significantly higher in Year</w:t>
      </w:r>
      <w:r w:rsidR="002E58C4">
        <w:t xml:space="preserve"> </w:t>
      </w:r>
      <w:r w:rsidRPr="00AE0429">
        <w:t>2 (127 compared with 42 in Year</w:t>
      </w:r>
      <w:r w:rsidR="002E58C4">
        <w:t xml:space="preserve"> </w:t>
      </w:r>
      <w:r w:rsidRPr="00AE0429">
        <w:t xml:space="preserve">1). </w:t>
      </w:r>
      <w:r w:rsidR="002E58C4">
        <w:t>We highlight that</w:t>
      </w:r>
      <w:r w:rsidRPr="00AE0429">
        <w:t xml:space="preserve"> there had been an increase in young people achieving positive destinations between </w:t>
      </w:r>
      <w:r w:rsidR="002E58C4">
        <w:t>the years.</w:t>
      </w:r>
    </w:p>
    <w:tbl>
      <w:tblPr>
        <w:tblStyle w:val="TableGrid"/>
        <w:tblW w:w="10490" w:type="dxa"/>
        <w:tblInd w:w="-572" w:type="dxa"/>
        <w:tblLook w:val="04A0" w:firstRow="1" w:lastRow="0" w:firstColumn="1" w:lastColumn="0" w:noHBand="0" w:noVBand="1"/>
      </w:tblPr>
      <w:tblGrid>
        <w:gridCol w:w="1136"/>
        <w:gridCol w:w="3105"/>
        <w:gridCol w:w="1009"/>
        <w:gridCol w:w="1009"/>
        <w:gridCol w:w="1009"/>
        <w:gridCol w:w="1010"/>
        <w:gridCol w:w="1106"/>
        <w:gridCol w:w="1106"/>
      </w:tblGrid>
      <w:tr w:rsidR="00E215BD" w:rsidRPr="00E215BD" w14:paraId="1D5B9AA4" w14:textId="77777777" w:rsidTr="00E215BD">
        <w:tc>
          <w:tcPr>
            <w:tcW w:w="1136" w:type="dxa"/>
            <w:shd w:val="clear" w:color="auto" w:fill="4472C4" w:themeFill="accent1"/>
          </w:tcPr>
          <w:p w14:paraId="6E3A74A8"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Outcome</w:t>
            </w:r>
          </w:p>
        </w:tc>
        <w:tc>
          <w:tcPr>
            <w:tcW w:w="3105" w:type="dxa"/>
            <w:shd w:val="clear" w:color="auto" w:fill="4472C4" w:themeFill="accent1"/>
          </w:tcPr>
          <w:p w14:paraId="539A4BC3" w14:textId="77777777" w:rsidR="00AE0429" w:rsidRPr="00E215BD" w:rsidRDefault="00AE0429" w:rsidP="00E215BD">
            <w:pPr>
              <w:pStyle w:val="NormalWeb"/>
              <w:rPr>
                <w:rFonts w:ascii="Calibri" w:hAnsi="Calibri" w:cs="Calibri"/>
                <w:bCs/>
                <w:color w:val="FFFFFF" w:themeColor="background1"/>
              </w:rPr>
            </w:pPr>
            <w:r w:rsidRPr="00E215BD">
              <w:rPr>
                <w:rFonts w:ascii="Calibri" w:hAnsi="Calibri" w:cs="Calibri"/>
                <w:bCs/>
                <w:color w:val="FFFFFF" w:themeColor="background1"/>
              </w:rPr>
              <w:t>Indicator</w:t>
            </w:r>
          </w:p>
        </w:tc>
        <w:tc>
          <w:tcPr>
            <w:tcW w:w="1009" w:type="dxa"/>
            <w:shd w:val="clear" w:color="auto" w:fill="4472C4" w:themeFill="accent1"/>
          </w:tcPr>
          <w:p w14:paraId="6159660F"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Year 1 actual</w:t>
            </w:r>
          </w:p>
        </w:tc>
        <w:tc>
          <w:tcPr>
            <w:tcW w:w="1009" w:type="dxa"/>
            <w:shd w:val="clear" w:color="auto" w:fill="4472C4" w:themeFill="accent1"/>
          </w:tcPr>
          <w:p w14:paraId="3DAD2EB5"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Year 1 target</w:t>
            </w:r>
          </w:p>
        </w:tc>
        <w:tc>
          <w:tcPr>
            <w:tcW w:w="1009" w:type="dxa"/>
            <w:shd w:val="clear" w:color="auto" w:fill="4472C4" w:themeFill="accent1"/>
          </w:tcPr>
          <w:p w14:paraId="37E5A6C1"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Year 2 actual</w:t>
            </w:r>
          </w:p>
        </w:tc>
        <w:tc>
          <w:tcPr>
            <w:tcW w:w="1010" w:type="dxa"/>
            <w:shd w:val="clear" w:color="auto" w:fill="4472C4" w:themeFill="accent1"/>
          </w:tcPr>
          <w:p w14:paraId="003AFB28"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Year 2 target</w:t>
            </w:r>
          </w:p>
        </w:tc>
        <w:tc>
          <w:tcPr>
            <w:tcW w:w="1106" w:type="dxa"/>
            <w:shd w:val="clear" w:color="auto" w:fill="4472C4" w:themeFill="accent1"/>
          </w:tcPr>
          <w:p w14:paraId="71C1D41E"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 Year 1 target</w:t>
            </w:r>
          </w:p>
        </w:tc>
        <w:tc>
          <w:tcPr>
            <w:tcW w:w="1106" w:type="dxa"/>
            <w:shd w:val="clear" w:color="auto" w:fill="4472C4" w:themeFill="accent1"/>
          </w:tcPr>
          <w:p w14:paraId="33F371A5" w14:textId="77777777" w:rsidR="00AE0429" w:rsidRPr="00E215BD" w:rsidRDefault="00AE0429" w:rsidP="007F31C8">
            <w:pPr>
              <w:pStyle w:val="NormalWeb"/>
              <w:jc w:val="center"/>
              <w:rPr>
                <w:rFonts w:ascii="Calibri" w:hAnsi="Calibri" w:cs="Calibri"/>
                <w:bCs/>
                <w:color w:val="FFFFFF" w:themeColor="background1"/>
              </w:rPr>
            </w:pPr>
            <w:r w:rsidRPr="00E215BD">
              <w:rPr>
                <w:rFonts w:ascii="Calibri" w:hAnsi="Calibri" w:cs="Calibri"/>
                <w:bCs/>
                <w:color w:val="FFFFFF" w:themeColor="background1"/>
              </w:rPr>
              <w:t>% Year 2 target</w:t>
            </w:r>
          </w:p>
        </w:tc>
      </w:tr>
      <w:tr w:rsidR="00E215BD" w:rsidRPr="00E215BD" w14:paraId="7588D716" w14:textId="77777777" w:rsidTr="00E215BD">
        <w:tc>
          <w:tcPr>
            <w:tcW w:w="1136" w:type="dxa"/>
          </w:tcPr>
          <w:p w14:paraId="5E4834E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w:t>
            </w:r>
          </w:p>
        </w:tc>
        <w:tc>
          <w:tcPr>
            <w:tcW w:w="3105" w:type="dxa"/>
          </w:tcPr>
          <w:p w14:paraId="132386E0"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Increased confidence</w:t>
            </w:r>
          </w:p>
        </w:tc>
        <w:tc>
          <w:tcPr>
            <w:tcW w:w="1009" w:type="dxa"/>
          </w:tcPr>
          <w:p w14:paraId="54F9EEE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25</w:t>
            </w:r>
          </w:p>
        </w:tc>
        <w:tc>
          <w:tcPr>
            <w:tcW w:w="1009" w:type="dxa"/>
          </w:tcPr>
          <w:p w14:paraId="134E0DB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75</w:t>
            </w:r>
          </w:p>
        </w:tc>
        <w:tc>
          <w:tcPr>
            <w:tcW w:w="1009" w:type="dxa"/>
          </w:tcPr>
          <w:p w14:paraId="34713FD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71</w:t>
            </w:r>
          </w:p>
        </w:tc>
        <w:tc>
          <w:tcPr>
            <w:tcW w:w="1010" w:type="dxa"/>
          </w:tcPr>
          <w:p w14:paraId="77AAAF1C"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106" w:type="dxa"/>
            <w:shd w:val="clear" w:color="auto" w:fill="F2F2F2" w:themeFill="background1" w:themeFillShade="F2"/>
          </w:tcPr>
          <w:p w14:paraId="6A0CB21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33%</w:t>
            </w:r>
          </w:p>
        </w:tc>
        <w:tc>
          <w:tcPr>
            <w:tcW w:w="1106" w:type="dxa"/>
            <w:shd w:val="clear" w:color="auto" w:fill="F2F2F2" w:themeFill="background1" w:themeFillShade="F2"/>
          </w:tcPr>
          <w:p w14:paraId="041A06F0"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93%</w:t>
            </w:r>
          </w:p>
        </w:tc>
      </w:tr>
      <w:tr w:rsidR="00E215BD" w:rsidRPr="00E215BD" w14:paraId="556AF69F" w14:textId="77777777" w:rsidTr="00E215BD">
        <w:tc>
          <w:tcPr>
            <w:tcW w:w="1136" w:type="dxa"/>
          </w:tcPr>
          <w:p w14:paraId="1DB0662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w:t>
            </w:r>
          </w:p>
        </w:tc>
        <w:tc>
          <w:tcPr>
            <w:tcW w:w="3105" w:type="dxa"/>
          </w:tcPr>
          <w:p w14:paraId="134B7CB9"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 xml:space="preserve">Able to do new things </w:t>
            </w:r>
          </w:p>
        </w:tc>
        <w:tc>
          <w:tcPr>
            <w:tcW w:w="1009" w:type="dxa"/>
          </w:tcPr>
          <w:p w14:paraId="51FC9288"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18</w:t>
            </w:r>
          </w:p>
        </w:tc>
        <w:tc>
          <w:tcPr>
            <w:tcW w:w="1009" w:type="dxa"/>
          </w:tcPr>
          <w:p w14:paraId="618E56A0"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009" w:type="dxa"/>
          </w:tcPr>
          <w:p w14:paraId="2C9E358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53</w:t>
            </w:r>
          </w:p>
        </w:tc>
        <w:tc>
          <w:tcPr>
            <w:tcW w:w="1010" w:type="dxa"/>
          </w:tcPr>
          <w:p w14:paraId="4C7964F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63</w:t>
            </w:r>
          </w:p>
        </w:tc>
        <w:tc>
          <w:tcPr>
            <w:tcW w:w="1106" w:type="dxa"/>
            <w:shd w:val="clear" w:color="auto" w:fill="F2F2F2" w:themeFill="background1" w:themeFillShade="F2"/>
          </w:tcPr>
          <w:p w14:paraId="68237CDF"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25%</w:t>
            </w:r>
          </w:p>
        </w:tc>
        <w:tc>
          <w:tcPr>
            <w:tcW w:w="1106" w:type="dxa"/>
            <w:shd w:val="clear" w:color="auto" w:fill="F2F2F2" w:themeFill="background1" w:themeFillShade="F2"/>
          </w:tcPr>
          <w:p w14:paraId="347A5DB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84%</w:t>
            </w:r>
          </w:p>
        </w:tc>
      </w:tr>
      <w:tr w:rsidR="00E215BD" w:rsidRPr="00E215BD" w14:paraId="73E37236" w14:textId="77777777" w:rsidTr="00E215BD">
        <w:tc>
          <w:tcPr>
            <w:tcW w:w="1136" w:type="dxa"/>
          </w:tcPr>
          <w:p w14:paraId="03841F3C"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w:t>
            </w:r>
          </w:p>
        </w:tc>
        <w:tc>
          <w:tcPr>
            <w:tcW w:w="3105" w:type="dxa"/>
          </w:tcPr>
          <w:p w14:paraId="7EAF02BB"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Feel more resilient</w:t>
            </w:r>
          </w:p>
        </w:tc>
        <w:tc>
          <w:tcPr>
            <w:tcW w:w="1009" w:type="dxa"/>
          </w:tcPr>
          <w:p w14:paraId="1B08BA2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18</w:t>
            </w:r>
          </w:p>
        </w:tc>
        <w:tc>
          <w:tcPr>
            <w:tcW w:w="1009" w:type="dxa"/>
          </w:tcPr>
          <w:p w14:paraId="38D9DACF"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009" w:type="dxa"/>
          </w:tcPr>
          <w:p w14:paraId="18AC07FA"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65</w:t>
            </w:r>
          </w:p>
        </w:tc>
        <w:tc>
          <w:tcPr>
            <w:tcW w:w="1010" w:type="dxa"/>
          </w:tcPr>
          <w:p w14:paraId="1ABAADF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106" w:type="dxa"/>
            <w:shd w:val="clear" w:color="auto" w:fill="F2F2F2" w:themeFill="background1" w:themeFillShade="F2"/>
          </w:tcPr>
          <w:p w14:paraId="06B042F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24%</w:t>
            </w:r>
          </w:p>
        </w:tc>
        <w:tc>
          <w:tcPr>
            <w:tcW w:w="1106" w:type="dxa"/>
            <w:shd w:val="clear" w:color="auto" w:fill="F2F2F2" w:themeFill="background1" w:themeFillShade="F2"/>
          </w:tcPr>
          <w:p w14:paraId="33057843"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90%</w:t>
            </w:r>
          </w:p>
        </w:tc>
      </w:tr>
      <w:tr w:rsidR="00E215BD" w:rsidRPr="00E215BD" w14:paraId="315A78FC" w14:textId="77777777" w:rsidTr="00E215BD">
        <w:tc>
          <w:tcPr>
            <w:tcW w:w="1136" w:type="dxa"/>
          </w:tcPr>
          <w:p w14:paraId="77A17394"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w:t>
            </w:r>
          </w:p>
        </w:tc>
        <w:tc>
          <w:tcPr>
            <w:tcW w:w="3105" w:type="dxa"/>
          </w:tcPr>
          <w:p w14:paraId="07DBFF9D"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Positive behaviour changes</w:t>
            </w:r>
          </w:p>
        </w:tc>
        <w:tc>
          <w:tcPr>
            <w:tcW w:w="1009" w:type="dxa"/>
          </w:tcPr>
          <w:p w14:paraId="1DE9CD7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19</w:t>
            </w:r>
          </w:p>
        </w:tc>
        <w:tc>
          <w:tcPr>
            <w:tcW w:w="1009" w:type="dxa"/>
          </w:tcPr>
          <w:p w14:paraId="2D7C97F0"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009" w:type="dxa"/>
          </w:tcPr>
          <w:p w14:paraId="1FDDAB2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79</w:t>
            </w:r>
          </w:p>
        </w:tc>
        <w:tc>
          <w:tcPr>
            <w:tcW w:w="1010" w:type="dxa"/>
          </w:tcPr>
          <w:p w14:paraId="15FADBC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64</w:t>
            </w:r>
          </w:p>
        </w:tc>
        <w:tc>
          <w:tcPr>
            <w:tcW w:w="1106" w:type="dxa"/>
            <w:shd w:val="clear" w:color="auto" w:fill="F2F2F2" w:themeFill="background1" w:themeFillShade="F2"/>
          </w:tcPr>
          <w:p w14:paraId="53CDD2A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32%</w:t>
            </w:r>
          </w:p>
        </w:tc>
        <w:tc>
          <w:tcPr>
            <w:tcW w:w="1106" w:type="dxa"/>
            <w:shd w:val="clear" w:color="auto" w:fill="F2F2F2" w:themeFill="background1" w:themeFillShade="F2"/>
          </w:tcPr>
          <w:p w14:paraId="1A184D4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123%</w:t>
            </w:r>
          </w:p>
        </w:tc>
      </w:tr>
      <w:tr w:rsidR="00E215BD" w:rsidRPr="00E215BD" w14:paraId="7D323925" w14:textId="77777777" w:rsidTr="00F2260D">
        <w:tc>
          <w:tcPr>
            <w:tcW w:w="1136" w:type="dxa"/>
            <w:shd w:val="clear" w:color="auto" w:fill="auto"/>
          </w:tcPr>
          <w:p w14:paraId="76E0389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w:t>
            </w:r>
          </w:p>
        </w:tc>
        <w:tc>
          <w:tcPr>
            <w:tcW w:w="3105" w:type="dxa"/>
            <w:shd w:val="clear" w:color="auto" w:fill="auto"/>
          </w:tcPr>
          <w:p w14:paraId="12E88314"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 xml:space="preserve">Increase in personal skills, accredited learning </w:t>
            </w:r>
          </w:p>
        </w:tc>
        <w:tc>
          <w:tcPr>
            <w:tcW w:w="1009" w:type="dxa"/>
            <w:shd w:val="clear" w:color="auto" w:fill="auto"/>
          </w:tcPr>
          <w:p w14:paraId="7CF957F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30</w:t>
            </w:r>
          </w:p>
        </w:tc>
        <w:tc>
          <w:tcPr>
            <w:tcW w:w="1009" w:type="dxa"/>
            <w:shd w:val="clear" w:color="auto" w:fill="auto"/>
          </w:tcPr>
          <w:p w14:paraId="04B0F72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009" w:type="dxa"/>
            <w:shd w:val="clear" w:color="auto" w:fill="auto"/>
          </w:tcPr>
          <w:p w14:paraId="14055048" w14:textId="274C1E4B" w:rsidR="00AE0429" w:rsidRPr="00E215BD" w:rsidRDefault="00D86464" w:rsidP="007F31C8">
            <w:pPr>
              <w:pStyle w:val="NormalWeb"/>
              <w:jc w:val="center"/>
              <w:rPr>
                <w:rFonts w:ascii="Calibri" w:hAnsi="Calibri" w:cs="Calibri"/>
                <w:b w:val="0"/>
                <w:color w:val="000000" w:themeColor="text1"/>
              </w:rPr>
            </w:pPr>
            <w:r>
              <w:rPr>
                <w:rFonts w:ascii="Calibri" w:hAnsi="Calibri" w:cs="Calibri"/>
                <w:b w:val="0"/>
                <w:color w:val="000000" w:themeColor="text1"/>
              </w:rPr>
              <w:t>104</w:t>
            </w:r>
          </w:p>
        </w:tc>
        <w:tc>
          <w:tcPr>
            <w:tcW w:w="1010" w:type="dxa"/>
            <w:shd w:val="clear" w:color="auto" w:fill="auto"/>
          </w:tcPr>
          <w:p w14:paraId="2AE5A2D7"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106" w:type="dxa"/>
            <w:shd w:val="clear" w:color="auto" w:fill="F2F2F2" w:themeFill="background1" w:themeFillShade="F2"/>
          </w:tcPr>
          <w:p w14:paraId="46A4CCE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54%</w:t>
            </w:r>
          </w:p>
        </w:tc>
        <w:tc>
          <w:tcPr>
            <w:tcW w:w="1106" w:type="dxa"/>
            <w:shd w:val="clear" w:color="auto" w:fill="F2F2F2" w:themeFill="background1" w:themeFillShade="F2"/>
          </w:tcPr>
          <w:p w14:paraId="3B566A21" w14:textId="3AF66ED6" w:rsidR="00AE0429" w:rsidRPr="00E215BD" w:rsidRDefault="00D86464" w:rsidP="007F31C8">
            <w:pPr>
              <w:pStyle w:val="NormalWeb"/>
              <w:jc w:val="center"/>
              <w:rPr>
                <w:rFonts w:ascii="Calibri" w:hAnsi="Calibri" w:cs="Calibri"/>
                <w:b w:val="0"/>
                <w:color w:val="000000" w:themeColor="text1"/>
              </w:rPr>
            </w:pPr>
            <w:r>
              <w:rPr>
                <w:rFonts w:ascii="Calibri" w:hAnsi="Calibri" w:cs="Calibri"/>
                <w:b w:val="0"/>
                <w:color w:val="000000" w:themeColor="text1"/>
              </w:rPr>
              <w:t>18</w:t>
            </w:r>
            <w:r w:rsidR="00AE0429" w:rsidRPr="00E215BD">
              <w:rPr>
                <w:rFonts w:ascii="Calibri" w:hAnsi="Calibri" w:cs="Calibri"/>
                <w:b w:val="0"/>
                <w:color w:val="000000" w:themeColor="text1"/>
              </w:rPr>
              <w:t>6%</w:t>
            </w:r>
          </w:p>
        </w:tc>
      </w:tr>
      <w:tr w:rsidR="00E215BD" w:rsidRPr="00E215BD" w14:paraId="062CDB92" w14:textId="77777777" w:rsidTr="00E215BD">
        <w:tc>
          <w:tcPr>
            <w:tcW w:w="1136" w:type="dxa"/>
          </w:tcPr>
          <w:p w14:paraId="0AC73363"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w:t>
            </w:r>
          </w:p>
        </w:tc>
        <w:tc>
          <w:tcPr>
            <w:tcW w:w="3105" w:type="dxa"/>
          </w:tcPr>
          <w:p w14:paraId="170B02A8"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see an increase in their skills</w:t>
            </w:r>
          </w:p>
        </w:tc>
        <w:tc>
          <w:tcPr>
            <w:tcW w:w="1009" w:type="dxa"/>
          </w:tcPr>
          <w:p w14:paraId="1C71A88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20</w:t>
            </w:r>
          </w:p>
        </w:tc>
        <w:tc>
          <w:tcPr>
            <w:tcW w:w="1009" w:type="dxa"/>
          </w:tcPr>
          <w:p w14:paraId="4F5AC6B7"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009" w:type="dxa"/>
          </w:tcPr>
          <w:p w14:paraId="6886307F"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93</w:t>
            </w:r>
          </w:p>
        </w:tc>
        <w:tc>
          <w:tcPr>
            <w:tcW w:w="1010" w:type="dxa"/>
          </w:tcPr>
          <w:p w14:paraId="7EFF660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106" w:type="dxa"/>
            <w:shd w:val="clear" w:color="auto" w:fill="F2F2F2" w:themeFill="background1" w:themeFillShade="F2"/>
          </w:tcPr>
          <w:p w14:paraId="26FB12D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28%</w:t>
            </w:r>
          </w:p>
        </w:tc>
        <w:tc>
          <w:tcPr>
            <w:tcW w:w="1106" w:type="dxa"/>
            <w:shd w:val="clear" w:color="auto" w:fill="F2F2F2" w:themeFill="background1" w:themeFillShade="F2"/>
          </w:tcPr>
          <w:p w14:paraId="090E5704"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129%</w:t>
            </w:r>
          </w:p>
        </w:tc>
      </w:tr>
      <w:tr w:rsidR="00E215BD" w:rsidRPr="00E215BD" w14:paraId="67B8BF9C" w14:textId="77777777" w:rsidTr="00E215BD">
        <w:tc>
          <w:tcPr>
            <w:tcW w:w="1136" w:type="dxa"/>
          </w:tcPr>
          <w:p w14:paraId="01F01C7A"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3</w:t>
            </w:r>
          </w:p>
        </w:tc>
        <w:tc>
          <w:tcPr>
            <w:tcW w:w="3105" w:type="dxa"/>
          </w:tcPr>
          <w:p w14:paraId="73811CC7"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Improve wellbeing against SHANARRI indicators</w:t>
            </w:r>
          </w:p>
        </w:tc>
        <w:tc>
          <w:tcPr>
            <w:tcW w:w="1009" w:type="dxa"/>
          </w:tcPr>
          <w:p w14:paraId="3B3A01CC"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w:t>
            </w:r>
          </w:p>
        </w:tc>
        <w:tc>
          <w:tcPr>
            <w:tcW w:w="1009" w:type="dxa"/>
          </w:tcPr>
          <w:p w14:paraId="3B63B11F"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009" w:type="dxa"/>
          </w:tcPr>
          <w:p w14:paraId="7A8ECD1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44</w:t>
            </w:r>
          </w:p>
        </w:tc>
        <w:tc>
          <w:tcPr>
            <w:tcW w:w="1010" w:type="dxa"/>
          </w:tcPr>
          <w:p w14:paraId="535E316F"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106" w:type="dxa"/>
            <w:shd w:val="clear" w:color="auto" w:fill="F2F2F2" w:themeFill="background1" w:themeFillShade="F2"/>
          </w:tcPr>
          <w:p w14:paraId="5F9B5FF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w:t>
            </w:r>
          </w:p>
        </w:tc>
        <w:tc>
          <w:tcPr>
            <w:tcW w:w="1106" w:type="dxa"/>
            <w:shd w:val="clear" w:color="auto" w:fill="F2F2F2" w:themeFill="background1" w:themeFillShade="F2"/>
          </w:tcPr>
          <w:p w14:paraId="66BC7A9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58%</w:t>
            </w:r>
          </w:p>
        </w:tc>
      </w:tr>
      <w:tr w:rsidR="00E215BD" w:rsidRPr="00E215BD" w14:paraId="051874E0" w14:textId="77777777" w:rsidTr="00E215BD">
        <w:tc>
          <w:tcPr>
            <w:tcW w:w="1136" w:type="dxa"/>
          </w:tcPr>
          <w:p w14:paraId="359BB710"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w:t>
            </w:r>
          </w:p>
        </w:tc>
        <w:tc>
          <w:tcPr>
            <w:tcW w:w="3105" w:type="dxa"/>
          </w:tcPr>
          <w:p w14:paraId="31CAB02A"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Achieving positive destinations</w:t>
            </w:r>
          </w:p>
        </w:tc>
        <w:tc>
          <w:tcPr>
            <w:tcW w:w="1009" w:type="dxa"/>
          </w:tcPr>
          <w:p w14:paraId="47D4FC7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11</w:t>
            </w:r>
          </w:p>
        </w:tc>
        <w:tc>
          <w:tcPr>
            <w:tcW w:w="1009" w:type="dxa"/>
          </w:tcPr>
          <w:p w14:paraId="50E57C4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42</w:t>
            </w:r>
          </w:p>
        </w:tc>
        <w:tc>
          <w:tcPr>
            <w:tcW w:w="1009" w:type="dxa"/>
          </w:tcPr>
          <w:p w14:paraId="0EDE7C7A"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18</w:t>
            </w:r>
          </w:p>
        </w:tc>
        <w:tc>
          <w:tcPr>
            <w:tcW w:w="1010" w:type="dxa"/>
          </w:tcPr>
          <w:p w14:paraId="085A1A6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127</w:t>
            </w:r>
          </w:p>
        </w:tc>
        <w:tc>
          <w:tcPr>
            <w:tcW w:w="1106" w:type="dxa"/>
            <w:shd w:val="clear" w:color="auto" w:fill="F2F2F2" w:themeFill="background1" w:themeFillShade="F2"/>
          </w:tcPr>
          <w:p w14:paraId="03B2CEB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26%</w:t>
            </w:r>
          </w:p>
        </w:tc>
        <w:tc>
          <w:tcPr>
            <w:tcW w:w="1106" w:type="dxa"/>
            <w:shd w:val="clear" w:color="auto" w:fill="F2F2F2" w:themeFill="background1" w:themeFillShade="F2"/>
          </w:tcPr>
          <w:p w14:paraId="7DB0DCE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w:t>
            </w:r>
          </w:p>
        </w:tc>
      </w:tr>
      <w:tr w:rsidR="00E215BD" w:rsidRPr="00E215BD" w14:paraId="3A33956C" w14:textId="77777777" w:rsidTr="00E215BD">
        <w:tc>
          <w:tcPr>
            <w:tcW w:w="1136" w:type="dxa"/>
          </w:tcPr>
          <w:p w14:paraId="164863C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w:t>
            </w:r>
          </w:p>
        </w:tc>
        <w:tc>
          <w:tcPr>
            <w:tcW w:w="3105" w:type="dxa"/>
          </w:tcPr>
          <w:p w14:paraId="7227CDA9"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Engaging with caseworkers on liberation</w:t>
            </w:r>
          </w:p>
        </w:tc>
        <w:tc>
          <w:tcPr>
            <w:tcW w:w="1009" w:type="dxa"/>
          </w:tcPr>
          <w:p w14:paraId="7C09B178"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w:t>
            </w:r>
          </w:p>
        </w:tc>
        <w:tc>
          <w:tcPr>
            <w:tcW w:w="1009" w:type="dxa"/>
          </w:tcPr>
          <w:p w14:paraId="1AEA4A2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009" w:type="dxa"/>
          </w:tcPr>
          <w:p w14:paraId="292B4988"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24</w:t>
            </w:r>
          </w:p>
        </w:tc>
        <w:tc>
          <w:tcPr>
            <w:tcW w:w="1010" w:type="dxa"/>
          </w:tcPr>
          <w:p w14:paraId="7CB0A2F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106" w:type="dxa"/>
            <w:shd w:val="clear" w:color="auto" w:fill="F2F2F2" w:themeFill="background1" w:themeFillShade="F2"/>
          </w:tcPr>
          <w:p w14:paraId="1F68152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25%</w:t>
            </w:r>
          </w:p>
        </w:tc>
        <w:tc>
          <w:tcPr>
            <w:tcW w:w="1106" w:type="dxa"/>
            <w:shd w:val="clear" w:color="auto" w:fill="F2F2F2" w:themeFill="background1" w:themeFillShade="F2"/>
          </w:tcPr>
          <w:p w14:paraId="76FF462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43%</w:t>
            </w:r>
          </w:p>
        </w:tc>
      </w:tr>
      <w:tr w:rsidR="00E215BD" w:rsidRPr="00E215BD" w14:paraId="2B9DF93A" w14:textId="77777777" w:rsidTr="00E215BD">
        <w:tc>
          <w:tcPr>
            <w:tcW w:w="1136" w:type="dxa"/>
          </w:tcPr>
          <w:p w14:paraId="67F813E4"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w:t>
            </w:r>
          </w:p>
        </w:tc>
        <w:tc>
          <w:tcPr>
            <w:tcW w:w="3105" w:type="dxa"/>
          </w:tcPr>
          <w:p w14:paraId="332012DB"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take on a volunteering role</w:t>
            </w:r>
          </w:p>
        </w:tc>
        <w:tc>
          <w:tcPr>
            <w:tcW w:w="1009" w:type="dxa"/>
          </w:tcPr>
          <w:p w14:paraId="70802D27"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0</w:t>
            </w:r>
          </w:p>
        </w:tc>
        <w:tc>
          <w:tcPr>
            <w:tcW w:w="1009" w:type="dxa"/>
          </w:tcPr>
          <w:p w14:paraId="005129F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16</w:t>
            </w:r>
          </w:p>
        </w:tc>
        <w:tc>
          <w:tcPr>
            <w:tcW w:w="1009" w:type="dxa"/>
          </w:tcPr>
          <w:p w14:paraId="44C347F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40</w:t>
            </w:r>
          </w:p>
        </w:tc>
        <w:tc>
          <w:tcPr>
            <w:tcW w:w="1010" w:type="dxa"/>
          </w:tcPr>
          <w:p w14:paraId="12AD804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16</w:t>
            </w:r>
          </w:p>
        </w:tc>
        <w:tc>
          <w:tcPr>
            <w:tcW w:w="1106" w:type="dxa"/>
            <w:shd w:val="clear" w:color="auto" w:fill="F2F2F2" w:themeFill="background1" w:themeFillShade="F2"/>
          </w:tcPr>
          <w:p w14:paraId="251F74C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0%</w:t>
            </w:r>
          </w:p>
        </w:tc>
        <w:tc>
          <w:tcPr>
            <w:tcW w:w="1106" w:type="dxa"/>
            <w:shd w:val="clear" w:color="auto" w:fill="F2F2F2" w:themeFill="background1" w:themeFillShade="F2"/>
          </w:tcPr>
          <w:p w14:paraId="42CF73E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250%</w:t>
            </w:r>
          </w:p>
        </w:tc>
      </w:tr>
      <w:tr w:rsidR="00E215BD" w:rsidRPr="00E215BD" w14:paraId="56FD5A1C" w14:textId="77777777" w:rsidTr="00E215BD">
        <w:tc>
          <w:tcPr>
            <w:tcW w:w="1136" w:type="dxa"/>
          </w:tcPr>
          <w:p w14:paraId="666EE22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w:t>
            </w:r>
          </w:p>
        </w:tc>
        <w:tc>
          <w:tcPr>
            <w:tcW w:w="3105" w:type="dxa"/>
          </w:tcPr>
          <w:p w14:paraId="46E732A9" w14:textId="61D8AFA8"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No of</w:t>
            </w:r>
            <w:r w:rsidR="00411882" w:rsidRPr="00E215BD">
              <w:rPr>
                <w:rFonts w:ascii="Calibri" w:hAnsi="Calibri" w:cs="Calibri"/>
                <w:b w:val="0"/>
                <w:color w:val="000000" w:themeColor="text1"/>
              </w:rPr>
              <w:t xml:space="preserve"> volunteering</w:t>
            </w:r>
            <w:r w:rsidRPr="00E215BD">
              <w:rPr>
                <w:rFonts w:ascii="Calibri" w:hAnsi="Calibri" w:cs="Calibri"/>
                <w:b w:val="0"/>
                <w:color w:val="000000" w:themeColor="text1"/>
              </w:rPr>
              <w:t xml:space="preserve"> hours</w:t>
            </w:r>
          </w:p>
        </w:tc>
        <w:tc>
          <w:tcPr>
            <w:tcW w:w="1009" w:type="dxa"/>
          </w:tcPr>
          <w:p w14:paraId="2E8F493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0</w:t>
            </w:r>
          </w:p>
        </w:tc>
        <w:tc>
          <w:tcPr>
            <w:tcW w:w="1009" w:type="dxa"/>
          </w:tcPr>
          <w:p w14:paraId="49F8E2A7"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009" w:type="dxa"/>
          </w:tcPr>
          <w:p w14:paraId="6C1BFD6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19</w:t>
            </w:r>
          </w:p>
        </w:tc>
        <w:tc>
          <w:tcPr>
            <w:tcW w:w="1010" w:type="dxa"/>
          </w:tcPr>
          <w:p w14:paraId="08D639DC"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19</w:t>
            </w:r>
          </w:p>
        </w:tc>
        <w:tc>
          <w:tcPr>
            <w:tcW w:w="1106" w:type="dxa"/>
            <w:shd w:val="clear" w:color="auto" w:fill="F2F2F2" w:themeFill="background1" w:themeFillShade="F2"/>
          </w:tcPr>
          <w:p w14:paraId="1D7658C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0%</w:t>
            </w:r>
          </w:p>
        </w:tc>
        <w:tc>
          <w:tcPr>
            <w:tcW w:w="1106" w:type="dxa"/>
            <w:shd w:val="clear" w:color="auto" w:fill="F2F2F2" w:themeFill="background1" w:themeFillShade="F2"/>
          </w:tcPr>
          <w:p w14:paraId="6037C7E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100%</w:t>
            </w:r>
          </w:p>
        </w:tc>
      </w:tr>
      <w:tr w:rsidR="00E215BD" w:rsidRPr="00E215BD" w14:paraId="3DA5577E" w14:textId="77777777" w:rsidTr="00E215BD">
        <w:tc>
          <w:tcPr>
            <w:tcW w:w="1136" w:type="dxa"/>
          </w:tcPr>
          <w:p w14:paraId="5076D8E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w:t>
            </w:r>
          </w:p>
        </w:tc>
        <w:tc>
          <w:tcPr>
            <w:tcW w:w="3105" w:type="dxa"/>
          </w:tcPr>
          <w:p w14:paraId="7A6C3C55"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feel their contribution, links with communities and social interaction are improving</w:t>
            </w:r>
          </w:p>
        </w:tc>
        <w:tc>
          <w:tcPr>
            <w:tcW w:w="1009" w:type="dxa"/>
          </w:tcPr>
          <w:p w14:paraId="255372F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w:t>
            </w:r>
          </w:p>
        </w:tc>
        <w:tc>
          <w:tcPr>
            <w:tcW w:w="1009" w:type="dxa"/>
          </w:tcPr>
          <w:p w14:paraId="0D6EC27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009" w:type="dxa"/>
          </w:tcPr>
          <w:p w14:paraId="6D26A99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51</w:t>
            </w:r>
          </w:p>
        </w:tc>
        <w:tc>
          <w:tcPr>
            <w:tcW w:w="1010" w:type="dxa"/>
          </w:tcPr>
          <w:p w14:paraId="7F45E53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72</w:t>
            </w:r>
          </w:p>
        </w:tc>
        <w:tc>
          <w:tcPr>
            <w:tcW w:w="1106" w:type="dxa"/>
            <w:shd w:val="clear" w:color="auto" w:fill="F2F2F2" w:themeFill="background1" w:themeFillShade="F2"/>
          </w:tcPr>
          <w:p w14:paraId="37767E10"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19%</w:t>
            </w:r>
          </w:p>
        </w:tc>
        <w:tc>
          <w:tcPr>
            <w:tcW w:w="1106" w:type="dxa"/>
            <w:shd w:val="clear" w:color="auto" w:fill="F2F2F2" w:themeFill="background1" w:themeFillShade="F2"/>
          </w:tcPr>
          <w:p w14:paraId="57CF0FF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71%</w:t>
            </w:r>
          </w:p>
        </w:tc>
      </w:tr>
      <w:tr w:rsidR="00E215BD" w:rsidRPr="00E215BD" w14:paraId="44122C20" w14:textId="77777777" w:rsidTr="00E215BD">
        <w:tc>
          <w:tcPr>
            <w:tcW w:w="1136" w:type="dxa"/>
          </w:tcPr>
          <w:p w14:paraId="0B1A5CE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w:t>
            </w:r>
          </w:p>
        </w:tc>
        <w:tc>
          <w:tcPr>
            <w:tcW w:w="3105" w:type="dxa"/>
          </w:tcPr>
          <w:p w14:paraId="0D6B0BD9"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engage with other support services within Polmont</w:t>
            </w:r>
          </w:p>
        </w:tc>
        <w:tc>
          <w:tcPr>
            <w:tcW w:w="1009" w:type="dxa"/>
          </w:tcPr>
          <w:p w14:paraId="5EB235F5"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w:t>
            </w:r>
          </w:p>
        </w:tc>
        <w:tc>
          <w:tcPr>
            <w:tcW w:w="1009" w:type="dxa"/>
          </w:tcPr>
          <w:p w14:paraId="75CCE5B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009" w:type="dxa"/>
          </w:tcPr>
          <w:p w14:paraId="5094DAD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76</w:t>
            </w:r>
          </w:p>
        </w:tc>
        <w:tc>
          <w:tcPr>
            <w:tcW w:w="1010" w:type="dxa"/>
          </w:tcPr>
          <w:p w14:paraId="799D649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106" w:type="dxa"/>
            <w:shd w:val="clear" w:color="auto" w:fill="F2F2F2" w:themeFill="background1" w:themeFillShade="F2"/>
          </w:tcPr>
          <w:p w14:paraId="2627FA6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23%</w:t>
            </w:r>
          </w:p>
        </w:tc>
        <w:tc>
          <w:tcPr>
            <w:tcW w:w="1106" w:type="dxa"/>
            <w:shd w:val="clear" w:color="auto" w:fill="F2F2F2" w:themeFill="background1" w:themeFillShade="F2"/>
          </w:tcPr>
          <w:p w14:paraId="66BEE2D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126%</w:t>
            </w:r>
          </w:p>
        </w:tc>
      </w:tr>
      <w:tr w:rsidR="00E215BD" w:rsidRPr="00E215BD" w14:paraId="4002576B" w14:textId="77777777" w:rsidTr="00E215BD">
        <w:tc>
          <w:tcPr>
            <w:tcW w:w="1136" w:type="dxa"/>
          </w:tcPr>
          <w:p w14:paraId="08339A6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w:t>
            </w:r>
          </w:p>
        </w:tc>
        <w:tc>
          <w:tcPr>
            <w:tcW w:w="3105" w:type="dxa"/>
          </w:tcPr>
          <w:p w14:paraId="3EB7F00F"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feel less inclined to participate in anti-social and/or criminal behaviour</w:t>
            </w:r>
          </w:p>
        </w:tc>
        <w:tc>
          <w:tcPr>
            <w:tcW w:w="1009" w:type="dxa"/>
          </w:tcPr>
          <w:p w14:paraId="31814C9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13</w:t>
            </w:r>
          </w:p>
        </w:tc>
        <w:tc>
          <w:tcPr>
            <w:tcW w:w="1009" w:type="dxa"/>
          </w:tcPr>
          <w:p w14:paraId="4863E7D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009" w:type="dxa"/>
          </w:tcPr>
          <w:p w14:paraId="3BC2ED2A"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100</w:t>
            </w:r>
          </w:p>
        </w:tc>
        <w:tc>
          <w:tcPr>
            <w:tcW w:w="1010" w:type="dxa"/>
          </w:tcPr>
          <w:p w14:paraId="401142F8"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59</w:t>
            </w:r>
          </w:p>
        </w:tc>
        <w:tc>
          <w:tcPr>
            <w:tcW w:w="1106" w:type="dxa"/>
            <w:shd w:val="clear" w:color="auto" w:fill="F2F2F2" w:themeFill="background1" w:themeFillShade="F2"/>
          </w:tcPr>
          <w:p w14:paraId="7142EE58"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22%</w:t>
            </w:r>
          </w:p>
        </w:tc>
        <w:tc>
          <w:tcPr>
            <w:tcW w:w="1106" w:type="dxa"/>
            <w:shd w:val="clear" w:color="auto" w:fill="F2F2F2" w:themeFill="background1" w:themeFillShade="F2"/>
          </w:tcPr>
          <w:p w14:paraId="2FBEA66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169%</w:t>
            </w:r>
          </w:p>
        </w:tc>
      </w:tr>
      <w:tr w:rsidR="00E215BD" w:rsidRPr="00E215BD" w14:paraId="4502DADA" w14:textId="77777777" w:rsidTr="00E215BD">
        <w:tc>
          <w:tcPr>
            <w:tcW w:w="1136" w:type="dxa"/>
          </w:tcPr>
          <w:p w14:paraId="34E07ED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w:t>
            </w:r>
          </w:p>
        </w:tc>
        <w:tc>
          <w:tcPr>
            <w:tcW w:w="3105" w:type="dxa"/>
          </w:tcPr>
          <w:p w14:paraId="236E9EDA"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Young people are positive about future upon liberation</w:t>
            </w:r>
          </w:p>
        </w:tc>
        <w:tc>
          <w:tcPr>
            <w:tcW w:w="1009" w:type="dxa"/>
          </w:tcPr>
          <w:p w14:paraId="65D0D32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28</w:t>
            </w:r>
          </w:p>
        </w:tc>
        <w:tc>
          <w:tcPr>
            <w:tcW w:w="1009" w:type="dxa"/>
          </w:tcPr>
          <w:p w14:paraId="17409333"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009" w:type="dxa"/>
          </w:tcPr>
          <w:p w14:paraId="235BC8D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89</w:t>
            </w:r>
          </w:p>
        </w:tc>
        <w:tc>
          <w:tcPr>
            <w:tcW w:w="1010" w:type="dxa"/>
          </w:tcPr>
          <w:p w14:paraId="1333EA1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60</w:t>
            </w:r>
          </w:p>
        </w:tc>
        <w:tc>
          <w:tcPr>
            <w:tcW w:w="1106" w:type="dxa"/>
            <w:shd w:val="clear" w:color="auto" w:fill="F2F2F2" w:themeFill="background1" w:themeFillShade="F2"/>
          </w:tcPr>
          <w:p w14:paraId="49A87156"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47%</w:t>
            </w:r>
          </w:p>
        </w:tc>
        <w:tc>
          <w:tcPr>
            <w:tcW w:w="1106" w:type="dxa"/>
            <w:shd w:val="clear" w:color="auto" w:fill="F2F2F2" w:themeFill="background1" w:themeFillShade="F2"/>
          </w:tcPr>
          <w:p w14:paraId="5E10C92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148%</w:t>
            </w:r>
          </w:p>
        </w:tc>
      </w:tr>
      <w:tr w:rsidR="00E215BD" w:rsidRPr="00E215BD" w14:paraId="0A67F061" w14:textId="77777777" w:rsidTr="00E215BD">
        <w:tc>
          <w:tcPr>
            <w:tcW w:w="1136" w:type="dxa"/>
          </w:tcPr>
          <w:p w14:paraId="1992C1AD"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6</w:t>
            </w:r>
          </w:p>
        </w:tc>
        <w:tc>
          <w:tcPr>
            <w:tcW w:w="3105" w:type="dxa"/>
          </w:tcPr>
          <w:p w14:paraId="2E1CD394" w14:textId="77777777" w:rsidR="00AE0429" w:rsidRPr="00E215BD" w:rsidRDefault="00AE0429" w:rsidP="00E215BD">
            <w:pPr>
              <w:pStyle w:val="NormalWeb"/>
              <w:rPr>
                <w:rFonts w:ascii="Calibri" w:hAnsi="Calibri" w:cs="Calibri"/>
                <w:b w:val="0"/>
                <w:color w:val="000000" w:themeColor="text1"/>
              </w:rPr>
            </w:pPr>
            <w:r w:rsidRPr="00E215BD">
              <w:rPr>
                <w:rFonts w:ascii="Calibri" w:hAnsi="Calibri" w:cs="Calibri"/>
                <w:b w:val="0"/>
                <w:color w:val="000000" w:themeColor="text1"/>
              </w:rPr>
              <w:t>Positive on liberation</w:t>
            </w:r>
          </w:p>
        </w:tc>
        <w:tc>
          <w:tcPr>
            <w:tcW w:w="1009" w:type="dxa"/>
          </w:tcPr>
          <w:p w14:paraId="22EDA46B"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14</w:t>
            </w:r>
          </w:p>
        </w:tc>
        <w:tc>
          <w:tcPr>
            <w:tcW w:w="1009" w:type="dxa"/>
          </w:tcPr>
          <w:p w14:paraId="11C95392"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009" w:type="dxa"/>
          </w:tcPr>
          <w:p w14:paraId="7397D271"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33</w:t>
            </w:r>
          </w:p>
        </w:tc>
        <w:tc>
          <w:tcPr>
            <w:tcW w:w="1010" w:type="dxa"/>
          </w:tcPr>
          <w:p w14:paraId="2271210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56</w:t>
            </w:r>
          </w:p>
        </w:tc>
        <w:tc>
          <w:tcPr>
            <w:tcW w:w="1106" w:type="dxa"/>
            <w:shd w:val="clear" w:color="auto" w:fill="F2F2F2" w:themeFill="background1" w:themeFillShade="F2"/>
          </w:tcPr>
          <w:p w14:paraId="690DCE0E"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25%</w:t>
            </w:r>
          </w:p>
        </w:tc>
        <w:tc>
          <w:tcPr>
            <w:tcW w:w="1106" w:type="dxa"/>
            <w:shd w:val="clear" w:color="auto" w:fill="F2F2F2" w:themeFill="background1" w:themeFillShade="F2"/>
          </w:tcPr>
          <w:p w14:paraId="51A6E339" w14:textId="77777777" w:rsidR="00AE0429" w:rsidRPr="00E215BD" w:rsidRDefault="00AE0429" w:rsidP="007F31C8">
            <w:pPr>
              <w:pStyle w:val="NormalWeb"/>
              <w:jc w:val="center"/>
              <w:rPr>
                <w:rFonts w:ascii="Calibri" w:hAnsi="Calibri" w:cs="Calibri"/>
                <w:b w:val="0"/>
                <w:color w:val="000000" w:themeColor="text1"/>
              </w:rPr>
            </w:pPr>
            <w:r w:rsidRPr="00E215BD">
              <w:rPr>
                <w:rFonts w:ascii="Calibri" w:hAnsi="Calibri" w:cs="Calibri"/>
                <w:b w:val="0"/>
                <w:color w:val="000000" w:themeColor="text1"/>
              </w:rPr>
              <w:t>59%</w:t>
            </w:r>
          </w:p>
        </w:tc>
      </w:tr>
    </w:tbl>
    <w:p w14:paraId="51F2A415" w14:textId="5EFDA6BA" w:rsidR="00AE0429" w:rsidRPr="00411882" w:rsidRDefault="00D92407" w:rsidP="00411882">
      <w:pPr>
        <w:pStyle w:val="1ChapterTitle"/>
        <w:ind w:left="714" w:hanging="357"/>
      </w:pPr>
      <w:bookmarkStart w:id="4" w:name="_Toc107316674"/>
      <w:r>
        <w:lastRenderedPageBreak/>
        <w:t>Conclusions</w:t>
      </w:r>
      <w:r w:rsidR="00AE0429" w:rsidRPr="00411882">
        <w:t xml:space="preserve"> and looking ahead</w:t>
      </w:r>
      <w:bookmarkEnd w:id="4"/>
    </w:p>
    <w:p w14:paraId="1C338106" w14:textId="31E99B10" w:rsidR="002E58C4" w:rsidRDefault="00AE0429" w:rsidP="00411882">
      <w:pPr>
        <w:pStyle w:val="Chapter5Body"/>
      </w:pPr>
      <w:r w:rsidRPr="00AE0429">
        <w:t xml:space="preserve">Passport CashBack has established a strong </w:t>
      </w:r>
      <w:r w:rsidR="002E58C4">
        <w:t>programme</w:t>
      </w:r>
      <w:r w:rsidR="002E58C4" w:rsidRPr="00AE0429">
        <w:t xml:space="preserve"> </w:t>
      </w:r>
      <w:r w:rsidRPr="00AE0429">
        <w:t xml:space="preserve">of support for young people both within Polmont YOI and on liberation. This has been done during challenging times with multiple restrictions requiring significant changes to normal working practice. </w:t>
      </w:r>
    </w:p>
    <w:p w14:paraId="648DADD7" w14:textId="53D52700" w:rsidR="00AE0429" w:rsidRPr="00AE0429" w:rsidRDefault="002E58C4" w:rsidP="00411882">
      <w:pPr>
        <w:pStyle w:val="Chapter5Body"/>
      </w:pPr>
      <w:r>
        <w:t>Reflecting this extremely challenging delivery context, many</w:t>
      </w:r>
      <w:r w:rsidR="00AE0429" w:rsidRPr="00AE0429">
        <w:t xml:space="preserve"> outcome</w:t>
      </w:r>
      <w:r>
        <w:t xml:space="preserve">s </w:t>
      </w:r>
      <w:r w:rsidR="00AE0429" w:rsidRPr="00AE0429">
        <w:t xml:space="preserve">achieved by the end of Year 2 are below target. </w:t>
      </w:r>
      <w:r>
        <w:t>E</w:t>
      </w:r>
      <w:r w:rsidR="00AE0429" w:rsidRPr="00AE0429">
        <w:t xml:space="preserve">xceptions to this are the number of young people doing accredited learning and young people involved in volunteering (within the prison community) which have both exceeded their target. Two of the three indicators relating to diversion from criminal behaviours are also close to target. </w:t>
      </w:r>
    </w:p>
    <w:p w14:paraId="4E36879B" w14:textId="4F392600" w:rsidR="00AE0429" w:rsidRPr="00AE0429" w:rsidRDefault="00AE0429" w:rsidP="00411882">
      <w:pPr>
        <w:pStyle w:val="Chapter5Body"/>
      </w:pPr>
      <w:r w:rsidRPr="00AE0429">
        <w:t>The evaluation finds that after an enforced period of low-level activity early on, the project is developing strongly and working towards its targets, with Year2 figures showing a marked difference from Year</w:t>
      </w:r>
      <w:r w:rsidR="00F61BB5">
        <w:t xml:space="preserve"> </w:t>
      </w:r>
      <w:r w:rsidRPr="00AE0429">
        <w:t xml:space="preserve">1. Young people, project staff and other stakeholders have </w:t>
      </w:r>
      <w:r w:rsidR="00E305FF">
        <w:t>provided</w:t>
      </w:r>
      <w:r w:rsidR="00E305FF" w:rsidRPr="00AE0429">
        <w:t xml:space="preserve"> </w:t>
      </w:r>
      <w:r w:rsidRPr="00AE0429">
        <w:t xml:space="preserve">evidence of </w:t>
      </w:r>
      <w:r w:rsidR="00E305FF">
        <w:t>progress towards each</w:t>
      </w:r>
      <w:r w:rsidR="00E305FF" w:rsidRPr="00AE0429">
        <w:t xml:space="preserve"> </w:t>
      </w:r>
      <w:r w:rsidR="0000366F">
        <w:t xml:space="preserve">Passport </w:t>
      </w:r>
      <w:proofErr w:type="spellStart"/>
      <w:r w:rsidRPr="00AE0429">
        <w:t>CashBack</w:t>
      </w:r>
      <w:proofErr w:type="spellEnd"/>
      <w:r w:rsidRPr="00AE0429">
        <w:t xml:space="preserve"> outcome, and examples </w:t>
      </w:r>
      <w:r w:rsidR="00E305FF">
        <w:t>which demonstrate a</w:t>
      </w:r>
      <w:r w:rsidRPr="00AE0429">
        <w:t xml:space="preserve"> resilience and creativity</w:t>
      </w:r>
      <w:r w:rsidR="00E305FF">
        <w:t xml:space="preserve"> </w:t>
      </w:r>
      <w:r w:rsidR="0000366F">
        <w:t xml:space="preserve">Passport </w:t>
      </w:r>
      <w:proofErr w:type="spellStart"/>
      <w:r w:rsidR="00E305FF">
        <w:t>CashBack</w:t>
      </w:r>
      <w:proofErr w:type="spellEnd"/>
      <w:r w:rsidR="00E305FF">
        <w:t xml:space="preserve"> staff</w:t>
      </w:r>
      <w:r w:rsidRPr="00AE0429">
        <w:t xml:space="preserve"> in finding ways to support young people despite the challenges.</w:t>
      </w:r>
    </w:p>
    <w:p w14:paraId="36671D8E" w14:textId="32C9F440" w:rsidR="00AE0429" w:rsidRPr="00AE0429" w:rsidRDefault="00AE0429" w:rsidP="00411882">
      <w:pPr>
        <w:pStyle w:val="Chapter5Body"/>
      </w:pPr>
      <w:r w:rsidRPr="00AE0429">
        <w:t xml:space="preserve">There are positive signs for the future as restrictions continue to ease. The development of new training delivery hubs in the prison, with options for horticulture, hospitality and construction </w:t>
      </w:r>
      <w:r w:rsidR="00E305FF">
        <w:t xml:space="preserve">will </w:t>
      </w:r>
      <w:r w:rsidRPr="00AE0429">
        <w:t xml:space="preserve">increase opportunities for young people to participate and gain accredited learning before liberation. In addition, recent changes in the management and leadership team within Polmont YOI creates fresh opportunities to build constructive working relationships and a shared vision </w:t>
      </w:r>
      <w:r w:rsidR="00E305FF">
        <w:t>for</w:t>
      </w:r>
      <w:r w:rsidRPr="00AE0429">
        <w:t xml:space="preserve"> employability support.</w:t>
      </w:r>
    </w:p>
    <w:p w14:paraId="7D0FE376" w14:textId="4BE4CF61" w:rsidR="00411882" w:rsidRPr="00E215BD" w:rsidRDefault="00F61BB5" w:rsidP="00E215BD">
      <w:pPr>
        <w:pStyle w:val="Chapter5Body"/>
      </w:pPr>
      <w:r>
        <w:t>Eased</w:t>
      </w:r>
      <w:r w:rsidR="00AE0429" w:rsidRPr="00AE0429">
        <w:t xml:space="preserve"> restrictions will increase opportunities in Year3 to implement more of the evaluation methodology originally </w:t>
      </w:r>
      <w:r>
        <w:t>planned</w:t>
      </w:r>
      <w:r w:rsidR="00AE0429" w:rsidRPr="00AE0429">
        <w:t xml:space="preserve">, as it is hoped that some of rules on external visitors and mixing of groups within the prison will be relaxed over the summer of 2022. Meeting face to face with young people and with Access to Industry and Scottish Prison Service staff will strengthen the understanding of the impact of the project during its third year of funding.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76"/>
        <w:gridCol w:w="7944"/>
      </w:tblGrid>
      <w:tr w:rsidR="007E1F77" w:rsidRPr="007E1F77" w14:paraId="64639204" w14:textId="77777777" w:rsidTr="007F31C8">
        <w:tc>
          <w:tcPr>
            <w:tcW w:w="1076" w:type="dxa"/>
          </w:tcPr>
          <w:p w14:paraId="4E792352" w14:textId="77777777" w:rsidR="00411882" w:rsidRPr="00E8428E" w:rsidRDefault="00411882" w:rsidP="007F31C8">
            <w:pPr>
              <w:rPr>
                <w:noProof/>
                <w:lang w:eastAsia="en-GB"/>
              </w:rPr>
            </w:pPr>
            <w:r>
              <w:rPr>
                <w:noProof/>
                <w:lang w:eastAsia="en-GB"/>
              </w:rPr>
              <w:drawing>
                <wp:anchor distT="0" distB="0" distL="114300" distR="114300" simplePos="0" relativeHeight="251783168" behindDoc="0" locked="0" layoutInCell="1" allowOverlap="1" wp14:anchorId="5AE57E91" wp14:editId="2CB75FC5">
                  <wp:simplePos x="0" y="0"/>
                  <wp:positionH relativeFrom="column">
                    <wp:posOffset>130203</wp:posOffset>
                  </wp:positionH>
                  <wp:positionV relativeFrom="paragraph">
                    <wp:posOffset>60491</wp:posOffset>
                  </wp:positionV>
                  <wp:extent cx="451485" cy="361950"/>
                  <wp:effectExtent l="0" t="0" r="5715" b="6350"/>
                  <wp:wrapNone/>
                  <wp:docPr id="1" name="Picture 1" descr="Image result for quotation mar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quotation marks"/>
                          <pic:cNvPicPr>
                            <a:picLocks noChangeAspect="1" noChangeArrowheads="1"/>
                          </pic:cNvPicPr>
                        </pic:nvPicPr>
                        <pic:blipFill>
                          <a:blip r:embed="rId19" cstate="email">
                            <a:duotone>
                              <a:prstClr val="black"/>
                              <a:schemeClr val="accent1">
                                <a:tint val="45000"/>
                                <a:satMod val="400000"/>
                              </a:schemeClr>
                            </a:duotone>
                            <a:extLst>
                              <a:ext uri="{28A0092B-C50C-407E-A947-70E740481C1C}">
                                <a14:useLocalDpi xmlns:a14="http://schemas.microsoft.com/office/drawing/2010/main"/>
                              </a:ext>
                            </a:extLst>
                          </a:blip>
                          <a:srcRect/>
                          <a:stretch>
                            <a:fillRect/>
                          </a:stretch>
                        </pic:blipFill>
                        <pic:spPr bwMode="auto">
                          <a:xfrm flipH="1" flipV="1">
                            <a:off x="0" y="0"/>
                            <a:ext cx="451485" cy="36195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tc>
        <w:tc>
          <w:tcPr>
            <w:tcW w:w="7944" w:type="dxa"/>
          </w:tcPr>
          <w:p w14:paraId="676D9983" w14:textId="5EA74BF7" w:rsidR="00411882" w:rsidRPr="007E1F77" w:rsidRDefault="00411882" w:rsidP="00411882">
            <w:pPr>
              <w:rPr>
                <w:rFonts w:ascii="Calibri" w:hAnsi="Calibri" w:cs="Calibri"/>
                <w:bCs/>
                <w:i/>
                <w:iCs/>
                <w:color w:val="4472C4" w:themeColor="accent1"/>
              </w:rPr>
            </w:pPr>
            <w:r w:rsidRPr="007E1F77">
              <w:rPr>
                <w:rFonts w:ascii="Calibri" w:hAnsi="Calibri" w:cs="Calibri"/>
                <w:bCs/>
                <w:i/>
                <w:iCs/>
                <w:color w:val="4472C4" w:themeColor="accent1"/>
              </w:rPr>
              <w:t>“I’ve had a few folk who have used Access to Industry and each time it’s been beneficial. It is one of those things, if it disappeared then from our point of view from the police side of things it would be a massive loss – so certainly, it’s very beneficial.” [Keith, Public Protection</w:t>
            </w:r>
            <w:r w:rsidR="001940A8">
              <w:rPr>
                <w:rFonts w:ascii="Calibri" w:hAnsi="Calibri" w:cs="Calibri"/>
                <w:bCs/>
                <w:i/>
                <w:iCs/>
                <w:color w:val="4472C4" w:themeColor="accent1"/>
              </w:rPr>
              <w:t>, Case Study</w:t>
            </w:r>
            <w:r w:rsidRPr="007E1F77">
              <w:rPr>
                <w:rFonts w:ascii="Calibri" w:hAnsi="Calibri" w:cs="Calibri"/>
                <w:bCs/>
                <w:i/>
                <w:iCs/>
                <w:color w:val="4472C4" w:themeColor="accent1"/>
              </w:rPr>
              <w:t xml:space="preserve"> Y2Q2]</w:t>
            </w:r>
          </w:p>
          <w:p w14:paraId="522EB1B0" w14:textId="77777777" w:rsidR="00411882" w:rsidRPr="007E1F77" w:rsidRDefault="00411882" w:rsidP="007F31C8">
            <w:pPr>
              <w:rPr>
                <w:rFonts w:ascii="Calibri" w:hAnsi="Calibri" w:cs="Calibri"/>
                <w:bCs/>
                <w:i/>
                <w:color w:val="4472C4" w:themeColor="accent1"/>
              </w:rPr>
            </w:pPr>
          </w:p>
        </w:tc>
      </w:tr>
    </w:tbl>
    <w:p w14:paraId="2DBCA718" w14:textId="77777777" w:rsidR="000751F2" w:rsidRDefault="000751F2" w:rsidP="000751F2">
      <w:pPr>
        <w:pStyle w:val="Chapter5Body"/>
        <w:numPr>
          <w:ilvl w:val="0"/>
          <w:numId w:val="0"/>
        </w:numPr>
        <w:ind w:left="357"/>
      </w:pPr>
    </w:p>
    <w:sectPr w:rsidR="000751F2" w:rsidSect="00B658E4">
      <w:footerReference w:type="default" r:id="rId23"/>
      <w:footerReference w:type="first" r:id="rId24"/>
      <w:pgSz w:w="11900" w:h="16840"/>
      <w:pgMar w:top="1440" w:right="1440" w:bottom="1089" w:left="1440" w:header="380" w:footer="703"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51CA1DE" w14:textId="77777777" w:rsidR="008C2D65" w:rsidRDefault="008C2D65" w:rsidP="007D2C47">
      <w:r>
        <w:separator/>
      </w:r>
    </w:p>
  </w:endnote>
  <w:endnote w:type="continuationSeparator" w:id="0">
    <w:p w14:paraId="220EC842" w14:textId="77777777" w:rsidR="008C2D65" w:rsidRDefault="008C2D65" w:rsidP="007D2C47">
      <w:r>
        <w:continuationSeparator/>
      </w:r>
    </w:p>
  </w:endnote>
  <w:endnote w:type="continuationNotice" w:id="1">
    <w:p w14:paraId="2D7E659D" w14:textId="77777777" w:rsidR="008C2D65" w:rsidRDefault="008C2D6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Body)">
    <w:altName w:val="Calibri"/>
    <w:panose1 w:val="020B0604020202020204"/>
    <w:charset w:val="00"/>
    <w:family w:val="roman"/>
    <w:pitch w:val="default"/>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Lucida Grande">
    <w:panose1 w:val="020B0600040502020204"/>
    <w:charset w:val="00"/>
    <w:family w:val="swiss"/>
    <w:pitch w:val="variable"/>
    <w:sig w:usb0="E1000AEF" w:usb1="5000A1FF" w:usb2="00000000" w:usb3="00000000" w:csb0="000001BF" w:csb1="00000000"/>
  </w:font>
  <w:font w:name="COOPERHEWITT-BOOKITALIC">
    <w:altName w:val="Cooper Black"/>
    <w:panose1 w:val="020B0604020202020204"/>
    <w:charset w:val="4D"/>
    <w:family w:val="auto"/>
    <w:notTrueType/>
    <w:pitch w:val="variable"/>
    <w:sig w:usb0="A000002F" w:usb1="500160FB" w:usb2="00000010" w:usb3="00000000" w:csb0="00000193" w:csb1="00000000"/>
  </w:font>
  <w:font w:name="COOPERHEWITT-BOOK">
    <w:altName w:val="Cooper Black"/>
    <w:panose1 w:val="020B0604020202020204"/>
    <w:charset w:val="4D"/>
    <w:family w:val="auto"/>
    <w:notTrueType/>
    <w:pitch w:val="variable"/>
    <w:sig w:usb0="A000002F" w:usb1="500160FB" w:usb2="00000010" w:usb3="00000000" w:csb0="00000193" w:csb1="00000000"/>
  </w:font>
  <w:font w:name="COOPERHEWITT-SEMIBOLD">
    <w:altName w:val="Cooper Black"/>
    <w:panose1 w:val="020B0604020202020204"/>
    <w:charset w:val="4D"/>
    <w:family w:val="auto"/>
    <w:notTrueType/>
    <w:pitch w:val="variable"/>
    <w:sig w:usb0="A000002F" w:usb1="500160FB" w:usb2="00000010" w:usb3="00000000" w:csb0="00000193" w:csb1="00000000"/>
  </w:font>
  <w:font w:name="CooperHewitt-Bold">
    <w:altName w:val="Cooper Black"/>
    <w:panose1 w:val="020B0604020202020204"/>
    <w:charset w:val="00"/>
    <w:family w:val="auto"/>
    <w:pitch w:val="variable"/>
    <w:sig w:usb0="A000002F" w:usb1="500160FB" w:usb2="00000010" w:usb3="00000000" w:csb0="00000193" w:csb1="00000000"/>
  </w:font>
  <w:font w:name="COOPERHEWITT-MEDIUMITALIC">
    <w:altName w:val="Cooper Black"/>
    <w:panose1 w:val="020B0604020202020204"/>
    <w:charset w:val="4D"/>
    <w:family w:val="auto"/>
    <w:notTrueType/>
    <w:pitch w:val="variable"/>
    <w:sig w:usb0="A000002F" w:usb1="500160FB" w:usb2="00000010" w:usb3="00000000" w:csb0="00000193" w:csb1="00000000"/>
  </w:font>
  <w:font w:name="MS Gothic">
    <w:altName w:val="ＭＳ ゴシック"/>
    <w:panose1 w:val="020B0609070205080204"/>
    <w:charset w:val="80"/>
    <w:family w:val="modern"/>
    <w:pitch w:val="fixed"/>
    <w:sig w:usb0="E00002FF" w:usb1="6AC7FDFB" w:usb2="08000012" w:usb3="00000000" w:csb0="0002009F" w:csb1="00000000"/>
  </w:font>
  <w:font w:name="OpenSans">
    <w:altName w:val="Cambria"/>
    <w:panose1 w:val="020B0604020202020204"/>
    <w:charset w:val="00"/>
    <w:family w:val="roman"/>
    <w:notTrueType/>
    <w:pitch w:val="default"/>
  </w:font>
  <w:font w:name="COOPERHEWITT-LIGHT">
    <w:altName w:val="Cooper Black"/>
    <w:panose1 w:val="020B0604020202020204"/>
    <w:charset w:val="4D"/>
    <w:family w:val="auto"/>
    <w:notTrueType/>
    <w:pitch w:val="variable"/>
    <w:sig w:usb0="A000002F" w:usb1="500160FB" w:usb2="00000010" w:usb3="00000000" w:csb0="000001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665678250"/>
      <w:docPartObj>
        <w:docPartGallery w:val="Page Numbers (Bottom of Page)"/>
        <w:docPartUnique/>
      </w:docPartObj>
    </w:sdtPr>
    <w:sdtContent>
      <w:p w14:paraId="3E2D5BF8" w14:textId="1960061B" w:rsidR="0043698D" w:rsidRDefault="0043698D" w:rsidP="00CC117B">
        <w:pPr>
          <w:pStyle w:val="Footer"/>
          <w:framePr w:wrap="none" w:vAnchor="text" w:hAnchor="margin"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3F0C8881" w14:textId="77777777" w:rsidR="0043698D" w:rsidRDefault="0043698D" w:rsidP="00DE3AE0">
    <w:pPr>
      <w:pStyle w:val="Footer"/>
      <w:ind w:right="360" w:firstLine="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447048081"/>
      <w:docPartObj>
        <w:docPartGallery w:val="Page Numbers (Bottom of Page)"/>
        <w:docPartUnique/>
      </w:docPartObj>
    </w:sdtPr>
    <w:sdtContent>
      <w:p w14:paraId="7C9529FD" w14:textId="39648F44" w:rsidR="00CC117B" w:rsidRDefault="00CC117B" w:rsidP="006D6EDA">
        <w:pPr>
          <w:pStyle w:val="Footer"/>
          <w:framePr w:wrap="none" w:vAnchor="text" w:hAnchor="margin" w:y="1"/>
          <w:rPr>
            <w:rStyle w:val="PageNumber"/>
          </w:rPr>
        </w:pPr>
        <w:r w:rsidRPr="0050716A">
          <w:rPr>
            <w:rStyle w:val="PageNumber"/>
            <w:color w:val="FFFFFF" w:themeColor="background1"/>
          </w:rPr>
          <w:fldChar w:fldCharType="begin"/>
        </w:r>
        <w:r w:rsidRPr="0050716A">
          <w:rPr>
            <w:rStyle w:val="PageNumber"/>
            <w:color w:val="FFFFFF" w:themeColor="background1"/>
          </w:rPr>
          <w:instrText xml:space="preserve"> PAGE </w:instrText>
        </w:r>
        <w:r w:rsidRPr="0050716A">
          <w:rPr>
            <w:rStyle w:val="PageNumber"/>
            <w:color w:val="FFFFFF" w:themeColor="background1"/>
          </w:rPr>
          <w:fldChar w:fldCharType="separate"/>
        </w:r>
        <w:r w:rsidRPr="0050716A">
          <w:rPr>
            <w:rStyle w:val="PageNumber"/>
            <w:noProof/>
            <w:color w:val="FFFFFF" w:themeColor="background1"/>
          </w:rPr>
          <w:t>2</w:t>
        </w:r>
        <w:r w:rsidRPr="0050716A">
          <w:rPr>
            <w:rStyle w:val="PageNumber"/>
            <w:color w:val="FFFFFF" w:themeColor="background1"/>
          </w:rPr>
          <w:fldChar w:fldCharType="end"/>
        </w:r>
      </w:p>
    </w:sdtContent>
  </w:sdt>
  <w:p w14:paraId="7522121D" w14:textId="3A89CACF" w:rsidR="0043698D" w:rsidRDefault="0043698D" w:rsidP="00CC117B">
    <w:pPr>
      <w:pStyle w:val="Footer"/>
      <w:tabs>
        <w:tab w:val="clear" w:pos="4513"/>
        <w:tab w:val="clear" w:pos="9026"/>
        <w:tab w:val="left" w:pos="6005"/>
      </w:tabs>
      <w:ind w:right="360"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A209A" w14:textId="77777777" w:rsidR="0043698D" w:rsidRDefault="0043698D" w:rsidP="002D762D">
    <w:pPr>
      <w:pStyle w:val="Footer"/>
      <w:ind w:right="360"/>
      <w:jc w:val="righ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23045191"/>
      <w:docPartObj>
        <w:docPartGallery w:val="Page Numbers (Bottom of Page)"/>
        <w:docPartUnique/>
      </w:docPartObj>
    </w:sdtPr>
    <w:sdtContent>
      <w:p w14:paraId="3278DA39" w14:textId="77777777" w:rsidR="0050716A" w:rsidRDefault="0050716A" w:rsidP="006D6EDA">
        <w:pPr>
          <w:pStyle w:val="Footer"/>
          <w:framePr w:wrap="none" w:vAnchor="text" w:hAnchor="margin"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61589C04" w14:textId="71A00FE7" w:rsidR="0050716A" w:rsidRDefault="00B658E4" w:rsidP="00CC117B">
    <w:pPr>
      <w:pStyle w:val="Footer"/>
      <w:tabs>
        <w:tab w:val="clear" w:pos="4513"/>
        <w:tab w:val="clear" w:pos="9026"/>
        <w:tab w:val="left" w:pos="6005"/>
      </w:tabs>
      <w:ind w:right="360" w:firstLine="360"/>
    </w:pPr>
    <w:r w:rsidRPr="005976EF">
      <w:rPr>
        <w:noProof/>
        <w:lang w:eastAsia="en-GB"/>
      </w:rPr>
      <w:drawing>
        <wp:anchor distT="0" distB="0" distL="114300" distR="114300" simplePos="0" relativeHeight="251664385" behindDoc="0" locked="0" layoutInCell="1" allowOverlap="1" wp14:anchorId="248EFBB1" wp14:editId="709A2FEE">
          <wp:simplePos x="0" y="0"/>
          <wp:positionH relativeFrom="margin">
            <wp:posOffset>-428625</wp:posOffset>
          </wp:positionH>
          <wp:positionV relativeFrom="paragraph">
            <wp:posOffset>0</wp:posOffset>
          </wp:positionV>
          <wp:extent cx="6475730" cy="276860"/>
          <wp:effectExtent l="0" t="0" r="127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6475730" cy="276860"/>
                  </a:xfrm>
                  <a:prstGeom prst="rect">
                    <a:avLst/>
                  </a:prstGeom>
                </pic:spPr>
              </pic:pic>
            </a:graphicData>
          </a:graphic>
          <wp14:sizeRelH relativeFrom="page">
            <wp14:pctWidth>0</wp14:pctWidth>
          </wp14:sizeRelH>
          <wp14:sizeRelV relativeFrom="page">
            <wp14:pctHeight>0</wp14:pctHeight>
          </wp14:sizeRelV>
        </wp:anchor>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087970954"/>
      <w:docPartObj>
        <w:docPartGallery w:val="Page Numbers (Bottom of Page)"/>
        <w:docPartUnique/>
      </w:docPartObj>
    </w:sdtPr>
    <w:sdtContent>
      <w:p w14:paraId="2358E2E0" w14:textId="28B2F088" w:rsidR="0057326C" w:rsidRDefault="0057326C" w:rsidP="006D6EDA">
        <w:pPr>
          <w:pStyle w:val="Footer"/>
          <w:framePr w:wrap="none" w:vAnchor="text" w:hAnchor="margin"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4F5F904F" w14:textId="092C86D2" w:rsidR="0057326C" w:rsidRDefault="0057326C" w:rsidP="0057326C">
    <w:pPr>
      <w:pStyle w:val="Footer"/>
      <w:ind w:right="360" w:firstLine="360"/>
      <w:jc w:val="right"/>
    </w:pPr>
    <w:r w:rsidRPr="005976EF">
      <w:rPr>
        <w:noProof/>
        <w:lang w:eastAsia="en-GB"/>
      </w:rPr>
      <w:drawing>
        <wp:anchor distT="0" distB="0" distL="114300" distR="114300" simplePos="0" relativeHeight="251662337" behindDoc="0" locked="0" layoutInCell="1" allowOverlap="1" wp14:anchorId="0C3CCC22" wp14:editId="49F85B80">
          <wp:simplePos x="0" y="0"/>
          <wp:positionH relativeFrom="margin">
            <wp:posOffset>-363255</wp:posOffset>
          </wp:positionH>
          <wp:positionV relativeFrom="paragraph">
            <wp:posOffset>0</wp:posOffset>
          </wp:positionV>
          <wp:extent cx="6475730" cy="276860"/>
          <wp:effectExtent l="0" t="0" r="1270" b="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6475730" cy="276860"/>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5BAA29" w14:textId="77777777" w:rsidR="008C2D65" w:rsidRDefault="008C2D65" w:rsidP="007D2C47">
      <w:r>
        <w:separator/>
      </w:r>
    </w:p>
  </w:footnote>
  <w:footnote w:type="continuationSeparator" w:id="0">
    <w:p w14:paraId="286EC748" w14:textId="77777777" w:rsidR="008C2D65" w:rsidRDefault="008C2D65" w:rsidP="007D2C47">
      <w:r>
        <w:continuationSeparator/>
      </w:r>
    </w:p>
  </w:footnote>
  <w:footnote w:type="continuationNotice" w:id="1">
    <w:p w14:paraId="744850AC" w14:textId="77777777" w:rsidR="008C2D65" w:rsidRDefault="008C2D65"/>
  </w:footnote>
  <w:footnote w:id="2">
    <w:p w14:paraId="09ACBEDD" w14:textId="6CB80E77" w:rsidR="00F33DCC" w:rsidRDefault="00F33DCC">
      <w:pPr>
        <w:pStyle w:val="FootnoteText"/>
      </w:pPr>
      <w:r>
        <w:rPr>
          <w:rStyle w:val="FootnoteReference"/>
        </w:rPr>
        <w:footnoteRef/>
      </w:r>
      <w:r>
        <w:t xml:space="preserve"> </w:t>
      </w:r>
      <w:r w:rsidRPr="00F33DCC">
        <w:rPr>
          <w:b w:val="0"/>
          <w:bCs/>
          <w:sz w:val="20"/>
          <w:szCs w:val="20"/>
        </w:rPr>
        <w:t xml:space="preserve">The funding application was </w:t>
      </w:r>
      <w:r>
        <w:rPr>
          <w:b w:val="0"/>
          <w:bCs/>
          <w:sz w:val="20"/>
          <w:szCs w:val="20"/>
        </w:rPr>
        <w:t xml:space="preserve">to support work with </w:t>
      </w:r>
      <w:r w:rsidRPr="00F33DCC">
        <w:rPr>
          <w:b w:val="0"/>
          <w:bCs/>
          <w:sz w:val="20"/>
          <w:szCs w:val="20"/>
        </w:rPr>
        <w:t>16-21</w:t>
      </w:r>
      <w:r>
        <w:rPr>
          <w:b w:val="0"/>
          <w:bCs/>
          <w:sz w:val="20"/>
          <w:szCs w:val="20"/>
        </w:rPr>
        <w:t xml:space="preserve"> age range</w:t>
      </w:r>
      <w:r w:rsidRPr="00F33DCC">
        <w:rPr>
          <w:b w:val="0"/>
          <w:bCs/>
          <w:sz w:val="20"/>
          <w:szCs w:val="20"/>
        </w:rPr>
        <w:t>, however the population age in Polmont is up to 2</w:t>
      </w:r>
      <w:r>
        <w:rPr>
          <w:b w:val="0"/>
          <w:bCs/>
          <w:sz w:val="20"/>
          <w:szCs w:val="20"/>
        </w:rPr>
        <w:t>4</w:t>
      </w:r>
      <w:r w:rsidRPr="00F33DCC">
        <w:rPr>
          <w:b w:val="0"/>
          <w:bCs/>
          <w:sz w:val="20"/>
          <w:szCs w:val="20"/>
        </w:rPr>
        <w:t xml:space="preserve">. </w:t>
      </w:r>
      <w:r>
        <w:rPr>
          <w:b w:val="0"/>
          <w:bCs/>
          <w:sz w:val="20"/>
          <w:szCs w:val="20"/>
        </w:rPr>
        <w:t>The project now works with 16-23 year olds. Y</w:t>
      </w:r>
      <w:r w:rsidRPr="00F33DCC">
        <w:rPr>
          <w:b w:val="0"/>
          <w:bCs/>
          <w:sz w:val="20"/>
          <w:szCs w:val="20"/>
        </w:rPr>
        <w:t>oung people over 24 at the point of registration are not eligible</w:t>
      </w:r>
      <w:r>
        <w:rPr>
          <w:b w:val="0"/>
          <w:bCs/>
          <w:sz w:val="20"/>
          <w:szCs w:val="20"/>
        </w:rPr>
        <w:t>.</w:t>
      </w:r>
    </w:p>
  </w:footnote>
  <w:footnote w:id="3">
    <w:p w14:paraId="4D3B3E4C" w14:textId="1A8156CD" w:rsidR="004036E4" w:rsidRDefault="004036E4">
      <w:pPr>
        <w:pStyle w:val="FootnoteText"/>
      </w:pPr>
      <w:r>
        <w:rPr>
          <w:rStyle w:val="FootnoteReference"/>
        </w:rPr>
        <w:footnoteRef/>
      </w:r>
      <w:r>
        <w:t xml:space="preserve"> </w:t>
      </w:r>
      <w:r w:rsidRPr="004036E4">
        <w:rPr>
          <w:b w:val="0"/>
          <w:bCs/>
          <w:sz w:val="20"/>
          <w:szCs w:val="20"/>
        </w:rPr>
        <w:t>https://www.gov.scot/publications/extended-presumption-against-short-sentences-monitoring-information-january-december-2020/pages/3/#:~:text=publication%20for%20Scotland-,Background,Imprisonment%20(Scotland)%20Order%202019.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1B913B" w14:textId="4931B069" w:rsidR="0043698D" w:rsidRDefault="0043698D">
    <w:pPr>
      <w:pStyle w:val="Header"/>
    </w:pPr>
    <w:r w:rsidRPr="005976EF">
      <w:rPr>
        <w:noProof/>
        <w:lang w:eastAsia="en-GB"/>
      </w:rPr>
      <w:drawing>
        <wp:anchor distT="0" distB="0" distL="114300" distR="114300" simplePos="0" relativeHeight="251658240" behindDoc="0" locked="0" layoutInCell="1" allowOverlap="1" wp14:anchorId="12498CF4" wp14:editId="53112ABE">
          <wp:simplePos x="0" y="0"/>
          <wp:positionH relativeFrom="margin">
            <wp:posOffset>-515566</wp:posOffset>
          </wp:positionH>
          <wp:positionV relativeFrom="paragraph">
            <wp:posOffset>223061</wp:posOffset>
          </wp:positionV>
          <wp:extent cx="6475730" cy="165100"/>
          <wp:effectExtent l="0" t="0" r="1270" b="12700"/>
          <wp:wrapTight wrapText="bothSides">
            <wp:wrapPolygon edited="0">
              <wp:start x="0" y="0"/>
              <wp:lineTo x="0" y="19938"/>
              <wp:lineTo x="21520" y="19938"/>
              <wp:lineTo x="21520" y="3323"/>
              <wp:lineTo x="20672" y="0"/>
              <wp:lineTo x="0" y="0"/>
            </wp:wrapPolygon>
          </wp:wrapTight>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6475730" cy="165100"/>
                  </a:xfrm>
                  <a:prstGeom prst="rect">
                    <a:avLst/>
                  </a:prstGeom>
                  <a:extLst>
                    <a:ext uri="{FAA26D3D-D897-4be2-8F04-BA451C77F1D7}">
                      <ma14:placeholderFlag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750889" w14:textId="1B4730F5" w:rsidR="0057326C" w:rsidRDefault="0057326C">
    <w:pPr>
      <w:pStyle w:val="Header"/>
    </w:pPr>
    <w:r w:rsidRPr="005976EF">
      <w:rPr>
        <w:noProof/>
        <w:lang w:eastAsia="en-GB"/>
      </w:rPr>
      <w:drawing>
        <wp:anchor distT="0" distB="0" distL="114300" distR="114300" simplePos="0" relativeHeight="251660289" behindDoc="0" locked="0" layoutInCell="1" allowOverlap="1" wp14:anchorId="152DF6F5" wp14:editId="1DB1EACF">
          <wp:simplePos x="0" y="0"/>
          <wp:positionH relativeFrom="margin">
            <wp:posOffset>-437967</wp:posOffset>
          </wp:positionH>
          <wp:positionV relativeFrom="paragraph">
            <wp:posOffset>199851</wp:posOffset>
          </wp:positionV>
          <wp:extent cx="6475730" cy="165100"/>
          <wp:effectExtent l="0" t="0" r="1270" b="12700"/>
          <wp:wrapTight wrapText="bothSides">
            <wp:wrapPolygon edited="0">
              <wp:start x="0" y="0"/>
              <wp:lineTo x="0" y="19938"/>
              <wp:lineTo x="21520" y="19938"/>
              <wp:lineTo x="21520" y="3323"/>
              <wp:lineTo x="20672" y="0"/>
              <wp:lineTo x="0" y="0"/>
            </wp:wrapPolygon>
          </wp:wrapTight>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6475730" cy="165100"/>
                  </a:xfrm>
                  <a:prstGeom prst="rect">
                    <a:avLst/>
                  </a:prstGeom>
                  <a:extLst>
                    <a:ext uri="{FAA26D3D-D897-4be2-8F04-BA451C77F1D7}">
                      <ma14:placeholderFlag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8A64E2F"/>
    <w:multiLevelType w:val="hybridMultilevel"/>
    <w:tmpl w:val="1422A1D4"/>
    <w:lvl w:ilvl="0" w:tplc="F16688E0">
      <w:start w:val="1"/>
      <w:numFmt w:val="decimal"/>
      <w:pStyle w:val="NoSpacing"/>
      <w:lvlText w:val="4.%1."/>
      <w:lvlJc w:val="right"/>
      <w:pPr>
        <w:ind w:left="360" w:hanging="360"/>
      </w:pPr>
      <w:rPr>
        <w:rFonts w:ascii="Calibri (Body)" w:hAnsi="Calibri (Body)" w:cs="Times New Roman"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95E5F2E"/>
    <w:multiLevelType w:val="hybridMultilevel"/>
    <w:tmpl w:val="000AC884"/>
    <w:lvl w:ilvl="0" w:tplc="FFFFFFFF">
      <w:start w:val="1"/>
      <w:numFmt w:val="bullet"/>
      <w:lvlText w:val=""/>
      <w:lvlJc w:val="left"/>
      <w:pPr>
        <w:ind w:left="700" w:hanging="360"/>
      </w:pPr>
      <w:rPr>
        <w:rFonts w:ascii="Symbol" w:hAnsi="Symbol" w:hint="default"/>
        <w:b w:val="0"/>
        <w:bCs w:val="0"/>
        <w:i w:val="0"/>
        <w:iCs w:val="0"/>
        <w:caps w:val="0"/>
        <w:smallCaps w:val="0"/>
        <w:strike w:val="0"/>
        <w:dstrike w:val="0"/>
        <w:outline w:val="0"/>
        <w:shadow w:val="0"/>
        <w:emboss w:val="0"/>
        <w:imprint w:val="0"/>
        <w:noProof w:val="0"/>
        <w:vanish w:val="0"/>
        <w:color w:val="auto"/>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8090001">
      <w:start w:val="1"/>
      <w:numFmt w:val="bullet"/>
      <w:lvlText w:val=""/>
      <w:lvlJc w:val="left"/>
      <w:pPr>
        <w:ind w:left="1780" w:hanging="360"/>
      </w:pPr>
      <w:rPr>
        <w:rFonts w:ascii="Symbol" w:hAnsi="Symbol" w:hint="default"/>
      </w:rPr>
    </w:lvl>
    <w:lvl w:ilvl="2" w:tplc="FFFFFFFF" w:tentative="1">
      <w:start w:val="1"/>
      <w:numFmt w:val="lowerRoman"/>
      <w:lvlText w:val="%3."/>
      <w:lvlJc w:val="right"/>
      <w:pPr>
        <w:ind w:left="2500" w:hanging="180"/>
      </w:pPr>
    </w:lvl>
    <w:lvl w:ilvl="3" w:tplc="FFFFFFFF" w:tentative="1">
      <w:start w:val="1"/>
      <w:numFmt w:val="decimal"/>
      <w:lvlText w:val="%4."/>
      <w:lvlJc w:val="left"/>
      <w:pPr>
        <w:ind w:left="3220" w:hanging="360"/>
      </w:pPr>
    </w:lvl>
    <w:lvl w:ilvl="4" w:tplc="FFFFFFFF" w:tentative="1">
      <w:start w:val="1"/>
      <w:numFmt w:val="lowerLetter"/>
      <w:lvlText w:val="%5."/>
      <w:lvlJc w:val="left"/>
      <w:pPr>
        <w:ind w:left="3940" w:hanging="360"/>
      </w:pPr>
    </w:lvl>
    <w:lvl w:ilvl="5" w:tplc="FFFFFFFF" w:tentative="1">
      <w:start w:val="1"/>
      <w:numFmt w:val="lowerRoman"/>
      <w:lvlText w:val="%6."/>
      <w:lvlJc w:val="right"/>
      <w:pPr>
        <w:ind w:left="4660" w:hanging="180"/>
      </w:pPr>
    </w:lvl>
    <w:lvl w:ilvl="6" w:tplc="FFFFFFFF" w:tentative="1">
      <w:start w:val="1"/>
      <w:numFmt w:val="decimal"/>
      <w:lvlText w:val="%7."/>
      <w:lvlJc w:val="left"/>
      <w:pPr>
        <w:ind w:left="5380" w:hanging="360"/>
      </w:pPr>
    </w:lvl>
    <w:lvl w:ilvl="7" w:tplc="FFFFFFFF" w:tentative="1">
      <w:start w:val="1"/>
      <w:numFmt w:val="lowerLetter"/>
      <w:lvlText w:val="%8."/>
      <w:lvlJc w:val="left"/>
      <w:pPr>
        <w:ind w:left="6100" w:hanging="360"/>
      </w:pPr>
    </w:lvl>
    <w:lvl w:ilvl="8" w:tplc="FFFFFFFF" w:tentative="1">
      <w:start w:val="1"/>
      <w:numFmt w:val="lowerRoman"/>
      <w:lvlText w:val="%9."/>
      <w:lvlJc w:val="right"/>
      <w:pPr>
        <w:ind w:left="6820" w:hanging="180"/>
      </w:pPr>
    </w:lvl>
  </w:abstractNum>
  <w:abstractNum w:abstractNumId="2" w15:restartNumberingAfterBreak="0">
    <w:nsid w:val="1B4F534E"/>
    <w:multiLevelType w:val="hybridMultilevel"/>
    <w:tmpl w:val="3D8CB52A"/>
    <w:lvl w:ilvl="0" w:tplc="4622101C">
      <w:start w:val="1"/>
      <w:numFmt w:val="decimal"/>
      <w:pStyle w:val="Chapter3Body"/>
      <w:lvlText w:val="3.%1."/>
      <w:lvlJc w:val="right"/>
      <w:pPr>
        <w:ind w:left="360" w:hanging="360"/>
      </w:pPr>
      <w:rPr>
        <w:rFonts w:ascii="Calibri (Body)" w:hAnsi="Calibri (Body)" w:cs="Times New Roman"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20995156"/>
    <w:multiLevelType w:val="hybridMultilevel"/>
    <w:tmpl w:val="77A46FDC"/>
    <w:lvl w:ilvl="0" w:tplc="2AA4559A">
      <w:start w:val="1"/>
      <w:numFmt w:val="decimal"/>
      <w:pStyle w:val="Body6"/>
      <w:lvlText w:val="6.%1"/>
      <w:lvlJc w:val="left"/>
      <w:pPr>
        <w:tabs>
          <w:tab w:val="num" w:pos="357"/>
        </w:tabs>
        <w:ind w:left="357" w:hanging="357"/>
      </w:pPr>
      <w:rPr>
        <w:rFonts w:ascii="Calibri (Body)" w:hAnsi="Calibri (Body)" w:hint="default"/>
        <w:b w:val="0"/>
        <w:i w:val="0"/>
        <w:color w:val="FF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4823ED6"/>
    <w:multiLevelType w:val="hybridMultilevel"/>
    <w:tmpl w:val="95126328"/>
    <w:lvl w:ilvl="0" w:tplc="7FA8D440">
      <w:start w:val="1"/>
      <w:numFmt w:val="bullet"/>
      <w:pStyle w:val="Bullets"/>
      <w:lvlText w:val=""/>
      <w:lvlJc w:val="left"/>
      <w:pPr>
        <w:ind w:left="700" w:hanging="360"/>
      </w:pPr>
      <w:rPr>
        <w:rFonts w:ascii="Symbol" w:hAnsi="Symbol" w:hint="default"/>
        <w:b w:val="0"/>
        <w:bCs w:val="0"/>
        <w:i w:val="0"/>
        <w:iCs w:val="0"/>
        <w:caps w:val="0"/>
        <w:smallCaps w:val="0"/>
        <w:strike w:val="0"/>
        <w:dstrike w:val="0"/>
        <w:outline w:val="0"/>
        <w:shadow w:val="0"/>
        <w:emboss w:val="0"/>
        <w:imprint w:val="0"/>
        <w:noProof w:val="0"/>
        <w:vanish w:val="0"/>
        <w:color w:val="auto"/>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start w:val="1"/>
      <w:numFmt w:val="lowerLetter"/>
      <w:lvlText w:val="%2."/>
      <w:lvlJc w:val="left"/>
      <w:pPr>
        <w:ind w:left="1780" w:hanging="360"/>
      </w:pPr>
    </w:lvl>
    <w:lvl w:ilvl="2" w:tplc="0409001B" w:tentative="1">
      <w:start w:val="1"/>
      <w:numFmt w:val="lowerRoman"/>
      <w:lvlText w:val="%3."/>
      <w:lvlJc w:val="right"/>
      <w:pPr>
        <w:ind w:left="2500" w:hanging="180"/>
      </w:pPr>
    </w:lvl>
    <w:lvl w:ilvl="3" w:tplc="0409000F" w:tentative="1">
      <w:start w:val="1"/>
      <w:numFmt w:val="decimal"/>
      <w:lvlText w:val="%4."/>
      <w:lvlJc w:val="left"/>
      <w:pPr>
        <w:ind w:left="3220" w:hanging="360"/>
      </w:pPr>
    </w:lvl>
    <w:lvl w:ilvl="4" w:tplc="04090019" w:tentative="1">
      <w:start w:val="1"/>
      <w:numFmt w:val="lowerLetter"/>
      <w:lvlText w:val="%5."/>
      <w:lvlJc w:val="left"/>
      <w:pPr>
        <w:ind w:left="3940" w:hanging="360"/>
      </w:pPr>
    </w:lvl>
    <w:lvl w:ilvl="5" w:tplc="0409001B" w:tentative="1">
      <w:start w:val="1"/>
      <w:numFmt w:val="lowerRoman"/>
      <w:lvlText w:val="%6."/>
      <w:lvlJc w:val="right"/>
      <w:pPr>
        <w:ind w:left="4660" w:hanging="180"/>
      </w:pPr>
    </w:lvl>
    <w:lvl w:ilvl="6" w:tplc="0409000F" w:tentative="1">
      <w:start w:val="1"/>
      <w:numFmt w:val="decimal"/>
      <w:lvlText w:val="%7."/>
      <w:lvlJc w:val="left"/>
      <w:pPr>
        <w:ind w:left="5380" w:hanging="360"/>
      </w:pPr>
    </w:lvl>
    <w:lvl w:ilvl="7" w:tplc="04090019" w:tentative="1">
      <w:start w:val="1"/>
      <w:numFmt w:val="lowerLetter"/>
      <w:lvlText w:val="%8."/>
      <w:lvlJc w:val="left"/>
      <w:pPr>
        <w:ind w:left="6100" w:hanging="360"/>
      </w:pPr>
    </w:lvl>
    <w:lvl w:ilvl="8" w:tplc="0409001B" w:tentative="1">
      <w:start w:val="1"/>
      <w:numFmt w:val="lowerRoman"/>
      <w:lvlText w:val="%9."/>
      <w:lvlJc w:val="right"/>
      <w:pPr>
        <w:ind w:left="6820" w:hanging="180"/>
      </w:pPr>
    </w:lvl>
  </w:abstractNum>
  <w:abstractNum w:abstractNumId="5" w15:restartNumberingAfterBreak="0">
    <w:nsid w:val="29374F05"/>
    <w:multiLevelType w:val="hybridMultilevel"/>
    <w:tmpl w:val="6BEA7900"/>
    <w:lvl w:ilvl="0" w:tplc="07627F5C">
      <w:start w:val="1"/>
      <w:numFmt w:val="decimal"/>
      <w:pStyle w:val="Chapter9Body"/>
      <w:lvlText w:val="9.%1."/>
      <w:lvlJc w:val="right"/>
      <w:pPr>
        <w:ind w:left="720" w:hanging="360"/>
      </w:pPr>
      <w:rPr>
        <w:rFonts w:ascii="Calibri (Body)" w:hAnsi="Calibri (Body)" w:cs="Times New Roman" w:hint="default"/>
        <w:b w:val="0"/>
        <w:bCs w:val="0"/>
        <w:i w:val="0"/>
        <w:iCs w:val="0"/>
        <w:caps w:val="0"/>
        <w:smallCaps w:val="0"/>
        <w:strike w:val="0"/>
        <w:dstrike w:val="0"/>
        <w:vanish w:val="0"/>
        <w:color w:val="FF0000"/>
        <w:spacing w:val="0"/>
        <w:kern w:val="0"/>
        <w:position w:val="0"/>
        <w:sz w:val="24"/>
        <w:u w:val="none"/>
        <w:effect w:val="none"/>
        <w:vertAlign w:val="baseline"/>
        <w:em w:val="no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DFE231A"/>
    <w:multiLevelType w:val="hybridMultilevel"/>
    <w:tmpl w:val="D03C0324"/>
    <w:lvl w:ilvl="0" w:tplc="E8440BF0">
      <w:start w:val="1"/>
      <w:numFmt w:val="decimal"/>
      <w:pStyle w:val="Chapter8Body"/>
      <w:lvlText w:val="8.%1."/>
      <w:lvlJc w:val="right"/>
      <w:pPr>
        <w:ind w:left="720" w:hanging="360"/>
      </w:pPr>
      <w:rPr>
        <w:rFonts w:ascii="Calibri (Body)" w:hAnsi="Calibri (Body)" w:cs="Times New Roman" w:hint="default"/>
        <w:b w:val="0"/>
        <w:bCs w:val="0"/>
        <w:i w:val="0"/>
        <w:iCs w:val="0"/>
        <w:caps w:val="0"/>
        <w:smallCaps w:val="0"/>
        <w:strike w:val="0"/>
        <w:dstrike w:val="0"/>
        <w:vanish w:val="0"/>
        <w:color w:val="FF0000"/>
        <w:spacing w:val="0"/>
        <w:kern w:val="0"/>
        <w:position w:val="0"/>
        <w:sz w:val="24"/>
        <w:u w:val="none"/>
        <w:effect w:val="none"/>
        <w:vertAlign w:val="baseline"/>
        <w:em w:val="no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33E0C8F"/>
    <w:multiLevelType w:val="hybridMultilevel"/>
    <w:tmpl w:val="2EF4BEE2"/>
    <w:lvl w:ilvl="0" w:tplc="9DAAE920">
      <w:start w:val="1"/>
      <w:numFmt w:val="decimal"/>
      <w:pStyle w:val="Heading1"/>
      <w:lvlText w:val="%1."/>
      <w:lvlJc w:val="left"/>
      <w:pPr>
        <w:ind w:left="720" w:hanging="360"/>
      </w:pPr>
      <w:rPr>
        <w:rFonts w:ascii="Calibri (Body)" w:hAnsi="Calibri (Body)" w:hint="default"/>
        <w:b/>
        <w:i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3E5D472B"/>
    <w:multiLevelType w:val="hybridMultilevel"/>
    <w:tmpl w:val="FB6E3042"/>
    <w:lvl w:ilvl="0" w:tplc="2346B67E">
      <w:start w:val="1"/>
      <w:numFmt w:val="decimal"/>
      <w:pStyle w:val="Chapter4Body"/>
      <w:lvlText w:val="4.%1."/>
      <w:lvlJc w:val="right"/>
      <w:pPr>
        <w:ind w:left="720" w:hanging="360"/>
      </w:pPr>
      <w:rPr>
        <w:rFonts w:ascii="Calibri (Body)" w:hAnsi="Calibri (Body)" w:cs="Times New Roman"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70A1227"/>
    <w:multiLevelType w:val="hybridMultilevel"/>
    <w:tmpl w:val="B72245F0"/>
    <w:lvl w:ilvl="0" w:tplc="08090001">
      <w:start w:val="1"/>
      <w:numFmt w:val="bullet"/>
      <w:lvlText w:val=""/>
      <w:lvlJc w:val="left"/>
      <w:pPr>
        <w:ind w:left="360" w:hanging="360"/>
      </w:pPr>
      <w:rPr>
        <w:rFonts w:ascii="Symbol" w:hAnsi="Symbol" w:hint="default"/>
        <w:b w:val="0"/>
        <w:i w:val="0"/>
        <w:color w:val="FF0000"/>
        <w:sz w:val="24"/>
      </w:rPr>
    </w:lvl>
    <w:lvl w:ilvl="1" w:tplc="FFFFFFFF">
      <w:start w:val="1"/>
      <w:numFmt w:val="bullet"/>
      <w:lvlText w:val=""/>
      <w:lvlJc w:val="left"/>
      <w:pPr>
        <w:ind w:left="700" w:hanging="360"/>
      </w:pPr>
      <w:rPr>
        <w:rFonts w:ascii="Symbol" w:hAnsi="Symbol" w:hint="default"/>
        <w:b w:val="0"/>
        <w:caps w:val="0"/>
        <w:color w:val="auto"/>
      </w:r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49A86A89"/>
    <w:multiLevelType w:val="hybridMultilevel"/>
    <w:tmpl w:val="FDBE26FE"/>
    <w:lvl w:ilvl="0" w:tplc="19A64F12">
      <w:start w:val="1"/>
      <w:numFmt w:val="decimal"/>
      <w:pStyle w:val="Chapter1Body"/>
      <w:lvlText w:val="1.%1."/>
      <w:lvlJc w:val="right"/>
      <w:pPr>
        <w:tabs>
          <w:tab w:val="num" w:pos="357"/>
        </w:tabs>
        <w:ind w:left="357" w:hanging="357"/>
      </w:pPr>
      <w:rPr>
        <w:rFonts w:ascii="Calibri (Body)" w:hAnsi="Calibri (Body)" w:hint="default"/>
        <w:b w:val="0"/>
        <w:bCs w:val="0"/>
        <w:i w:val="0"/>
        <w:iCs w:val="0"/>
        <w:caps w:val="0"/>
        <w:smallCaps w:val="0"/>
        <w:strike w:val="0"/>
        <w:dstrike w:val="0"/>
        <w:outline w:val="0"/>
        <w:shadow w:val="0"/>
        <w:emboss w:val="0"/>
        <w:imprint w:val="0"/>
        <w:noProof w:val="0"/>
        <w:vanish w:val="0"/>
        <w:color w:val="FF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4FAA60BD"/>
    <w:multiLevelType w:val="hybridMultilevel"/>
    <w:tmpl w:val="4648BD4A"/>
    <w:lvl w:ilvl="0" w:tplc="FFFFFFFF">
      <w:start w:val="1"/>
      <w:numFmt w:val="bullet"/>
      <w:lvlText w:val=""/>
      <w:lvlJc w:val="left"/>
      <w:pPr>
        <w:ind w:left="1060" w:hanging="360"/>
      </w:pPr>
      <w:rPr>
        <w:rFonts w:ascii="Symbol" w:hAnsi="Symbol" w:hint="default"/>
        <w:b w:val="0"/>
        <w:bCs w:val="0"/>
        <w:i w:val="0"/>
        <w:iCs w:val="0"/>
        <w:caps w:val="0"/>
        <w:smallCaps w:val="0"/>
        <w:strike w:val="0"/>
        <w:dstrike w:val="0"/>
        <w:outline w:val="0"/>
        <w:shadow w:val="0"/>
        <w:emboss w:val="0"/>
        <w:imprint w:val="0"/>
        <w:noProof w:val="0"/>
        <w:vanish w:val="0"/>
        <w:color w:val="auto"/>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8090003">
      <w:start w:val="1"/>
      <w:numFmt w:val="bullet"/>
      <w:lvlText w:val="o"/>
      <w:lvlJc w:val="left"/>
      <w:pPr>
        <w:ind w:left="2140" w:hanging="360"/>
      </w:pPr>
      <w:rPr>
        <w:rFonts w:ascii="Courier New" w:hAnsi="Courier New" w:cs="Courier New" w:hint="default"/>
      </w:rPr>
    </w:lvl>
    <w:lvl w:ilvl="2" w:tplc="FFFFFFFF">
      <w:start w:val="1"/>
      <w:numFmt w:val="lowerRoman"/>
      <w:lvlText w:val="%3."/>
      <w:lvlJc w:val="right"/>
      <w:pPr>
        <w:ind w:left="2860" w:hanging="180"/>
      </w:pPr>
    </w:lvl>
    <w:lvl w:ilvl="3" w:tplc="FFFFFFFF" w:tentative="1">
      <w:start w:val="1"/>
      <w:numFmt w:val="decimal"/>
      <w:lvlText w:val="%4."/>
      <w:lvlJc w:val="left"/>
      <w:pPr>
        <w:ind w:left="3580" w:hanging="360"/>
      </w:pPr>
    </w:lvl>
    <w:lvl w:ilvl="4" w:tplc="FFFFFFFF" w:tentative="1">
      <w:start w:val="1"/>
      <w:numFmt w:val="lowerLetter"/>
      <w:lvlText w:val="%5."/>
      <w:lvlJc w:val="left"/>
      <w:pPr>
        <w:ind w:left="4300" w:hanging="360"/>
      </w:pPr>
    </w:lvl>
    <w:lvl w:ilvl="5" w:tplc="FFFFFFFF" w:tentative="1">
      <w:start w:val="1"/>
      <w:numFmt w:val="lowerRoman"/>
      <w:lvlText w:val="%6."/>
      <w:lvlJc w:val="right"/>
      <w:pPr>
        <w:ind w:left="5020" w:hanging="180"/>
      </w:pPr>
    </w:lvl>
    <w:lvl w:ilvl="6" w:tplc="FFFFFFFF" w:tentative="1">
      <w:start w:val="1"/>
      <w:numFmt w:val="decimal"/>
      <w:lvlText w:val="%7."/>
      <w:lvlJc w:val="left"/>
      <w:pPr>
        <w:ind w:left="5740" w:hanging="360"/>
      </w:pPr>
    </w:lvl>
    <w:lvl w:ilvl="7" w:tplc="FFFFFFFF" w:tentative="1">
      <w:start w:val="1"/>
      <w:numFmt w:val="lowerLetter"/>
      <w:lvlText w:val="%8."/>
      <w:lvlJc w:val="left"/>
      <w:pPr>
        <w:ind w:left="6460" w:hanging="360"/>
      </w:pPr>
    </w:lvl>
    <w:lvl w:ilvl="8" w:tplc="FFFFFFFF" w:tentative="1">
      <w:start w:val="1"/>
      <w:numFmt w:val="lowerRoman"/>
      <w:lvlText w:val="%9."/>
      <w:lvlJc w:val="right"/>
      <w:pPr>
        <w:ind w:left="7180" w:hanging="180"/>
      </w:pPr>
    </w:lvl>
  </w:abstractNum>
  <w:abstractNum w:abstractNumId="12" w15:restartNumberingAfterBreak="0">
    <w:nsid w:val="50A16403"/>
    <w:multiLevelType w:val="hybridMultilevel"/>
    <w:tmpl w:val="41CC8C40"/>
    <w:lvl w:ilvl="0" w:tplc="8876A37C">
      <w:start w:val="1"/>
      <w:numFmt w:val="decimal"/>
      <w:pStyle w:val="Chapter2Body"/>
      <w:lvlText w:val="2.%1."/>
      <w:lvlJc w:val="right"/>
      <w:pPr>
        <w:tabs>
          <w:tab w:val="num" w:pos="357"/>
        </w:tabs>
        <w:ind w:left="357" w:hanging="357"/>
      </w:pPr>
      <w:rPr>
        <w:rFonts w:ascii="Calibri (Body)" w:hAnsi="Calibri (Body)" w:hint="default"/>
        <w:b w:val="0"/>
        <w:i w:val="0"/>
        <w:color w:val="FF0000"/>
        <w:sz w:val="24"/>
      </w:rPr>
    </w:lvl>
    <w:lvl w:ilvl="1" w:tplc="FFFFFFFF">
      <w:start w:val="1"/>
      <w:numFmt w:val="bullet"/>
      <w:lvlText w:val=""/>
      <w:lvlJc w:val="left"/>
      <w:pPr>
        <w:ind w:left="700" w:hanging="360"/>
      </w:pPr>
      <w:rPr>
        <w:rFonts w:ascii="Symbol" w:hAnsi="Symbol" w:hint="default"/>
        <w:b w:val="0"/>
        <w:caps w:val="0"/>
        <w:color w:val="auto"/>
      </w:r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51A4534A"/>
    <w:multiLevelType w:val="hybridMultilevel"/>
    <w:tmpl w:val="2CC04878"/>
    <w:lvl w:ilvl="0" w:tplc="710EC8DC">
      <w:start w:val="1"/>
      <w:numFmt w:val="decimal"/>
      <w:pStyle w:val="Heading3"/>
      <w:lvlText w:val="5.%1."/>
      <w:lvlJc w:val="right"/>
      <w:pPr>
        <w:tabs>
          <w:tab w:val="num" w:pos="357"/>
        </w:tabs>
        <w:ind w:left="357" w:hanging="357"/>
      </w:pPr>
      <w:rPr>
        <w:rFonts w:ascii="Calibri (Body)" w:hAnsi="Calibri (Body)" w:cs="Times New Roman"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FE05078"/>
    <w:multiLevelType w:val="hybridMultilevel"/>
    <w:tmpl w:val="13E22756"/>
    <w:lvl w:ilvl="0" w:tplc="867A8A98">
      <w:start w:val="1"/>
      <w:numFmt w:val="decimal"/>
      <w:pStyle w:val="Chapter5Body"/>
      <w:lvlText w:val="5.%1."/>
      <w:lvlJc w:val="right"/>
      <w:pPr>
        <w:ind w:left="720" w:hanging="360"/>
      </w:pPr>
      <w:rPr>
        <w:rFonts w:ascii="Calibri (Body)" w:hAnsi="Calibri (Body)"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65594FD2"/>
    <w:multiLevelType w:val="hybridMultilevel"/>
    <w:tmpl w:val="11F65720"/>
    <w:lvl w:ilvl="0" w:tplc="D8FCC7A2">
      <w:start w:val="1"/>
      <w:numFmt w:val="lowerRoman"/>
      <w:pStyle w:val="RomanNumerals"/>
      <w:lvlText w:val="%1."/>
      <w:lvlJc w:val="right"/>
      <w:pPr>
        <w:tabs>
          <w:tab w:val="num" w:pos="357"/>
        </w:tabs>
        <w:ind w:left="357" w:hanging="357"/>
      </w:pPr>
      <w:rPr>
        <w:rFonts w:hint="default"/>
        <w:b w:val="0"/>
        <w:bCs w:val="0"/>
        <w:i w:val="0"/>
        <w:iCs w:val="0"/>
        <w:caps w:val="0"/>
        <w:smallCaps w:val="0"/>
        <w:strike w:val="0"/>
        <w:dstrike w:val="0"/>
        <w:outline w:val="0"/>
        <w:shadow w:val="0"/>
        <w:emboss w:val="0"/>
        <w:imprint w:val="0"/>
        <w:noProof w:val="0"/>
        <w:vanish w:val="0"/>
        <w:color w:val="FF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81A0265"/>
    <w:multiLevelType w:val="hybridMultilevel"/>
    <w:tmpl w:val="5C9892F4"/>
    <w:lvl w:ilvl="0" w:tplc="4866CAFC">
      <w:start w:val="1"/>
      <w:numFmt w:val="decimal"/>
      <w:pStyle w:val="Chapter7Body"/>
      <w:lvlText w:val="7.%1."/>
      <w:lvlJc w:val="right"/>
      <w:pPr>
        <w:ind w:left="720" w:hanging="360"/>
      </w:pPr>
      <w:rPr>
        <w:rFonts w:ascii="Calibri (Body)" w:hAnsi="Calibri (Body)" w:cs="Times New Roman" w:hint="default"/>
        <w:b w:val="0"/>
        <w:bCs w:val="0"/>
        <w:i w:val="0"/>
        <w:iCs w:val="0"/>
        <w:caps w:val="0"/>
        <w:smallCaps w:val="0"/>
        <w:strike w:val="0"/>
        <w:dstrike w:val="0"/>
        <w:vanish w:val="0"/>
        <w:color w:val="FF0000"/>
        <w:spacing w:val="0"/>
        <w:kern w:val="0"/>
        <w:position w:val="0"/>
        <w:sz w:val="24"/>
        <w:u w:val="none"/>
        <w:effect w:val="none"/>
        <w:vertAlign w:val="baseline"/>
        <w:em w:val="no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6D912EF5"/>
    <w:multiLevelType w:val="hybridMultilevel"/>
    <w:tmpl w:val="6CC89ED0"/>
    <w:lvl w:ilvl="0" w:tplc="08090001">
      <w:start w:val="1"/>
      <w:numFmt w:val="bullet"/>
      <w:lvlText w:val=""/>
      <w:lvlJc w:val="left"/>
      <w:pPr>
        <w:ind w:left="360" w:hanging="360"/>
      </w:pPr>
      <w:rPr>
        <w:rFonts w:ascii="Symbol" w:hAnsi="Symbol"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710E639E"/>
    <w:multiLevelType w:val="hybridMultilevel"/>
    <w:tmpl w:val="35A0AC98"/>
    <w:lvl w:ilvl="0" w:tplc="EB1877DA">
      <w:start w:val="1"/>
      <w:numFmt w:val="decimal"/>
      <w:pStyle w:val="Chapter6Body"/>
      <w:lvlText w:val="6.%1."/>
      <w:lvlJc w:val="right"/>
      <w:pPr>
        <w:ind w:left="720" w:hanging="360"/>
      </w:pPr>
      <w:rPr>
        <w:rFonts w:ascii="Calibri (Body)" w:hAnsi="Calibri (Body)" w:cs="Times New Roman" w:hint="default"/>
        <w:b w:val="0"/>
        <w:bCs w:val="0"/>
        <w:i w:val="0"/>
        <w:iCs w:val="0"/>
        <w:caps w:val="0"/>
        <w:smallCaps w:val="0"/>
        <w:strike w:val="0"/>
        <w:dstrike w:val="0"/>
        <w:outline w:val="0"/>
        <w:shadow w:val="0"/>
        <w:emboss w:val="0"/>
        <w:imprint w:val="0"/>
        <w:vanish w:val="0"/>
        <w:color w:val="FF0000"/>
        <w:spacing w:val="0"/>
        <w:kern w:val="0"/>
        <w:position w:val="0"/>
        <w:sz w:val="24"/>
        <w:u w:val="none"/>
        <w:effect w:val="none"/>
        <w:vertAlign w:val="baseline"/>
        <w:em w:val="none"/>
        <w14:ligatures w14:val="none"/>
        <w14:numForm w14:val="default"/>
        <w14:numSpacing w14:val="default"/>
        <w14:stylisticSets/>
        <w14:cntxtAlts w14: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849369751">
    <w:abstractNumId w:val="7"/>
  </w:num>
  <w:num w:numId="2" w16cid:durableId="1467965056">
    <w:abstractNumId w:val="10"/>
  </w:num>
  <w:num w:numId="3" w16cid:durableId="1795516914">
    <w:abstractNumId w:val="12"/>
  </w:num>
  <w:num w:numId="4" w16cid:durableId="429200521">
    <w:abstractNumId w:val="0"/>
  </w:num>
  <w:num w:numId="5" w16cid:durableId="1249774017">
    <w:abstractNumId w:val="2"/>
  </w:num>
  <w:num w:numId="6" w16cid:durableId="1288315953">
    <w:abstractNumId w:val="13"/>
  </w:num>
  <w:num w:numId="7" w16cid:durableId="665130686">
    <w:abstractNumId w:val="4"/>
  </w:num>
  <w:num w:numId="8" w16cid:durableId="167909975">
    <w:abstractNumId w:val="15"/>
  </w:num>
  <w:num w:numId="9" w16cid:durableId="428505550">
    <w:abstractNumId w:val="8"/>
  </w:num>
  <w:num w:numId="10" w16cid:durableId="460808258">
    <w:abstractNumId w:val="3"/>
  </w:num>
  <w:num w:numId="11" w16cid:durableId="907493643">
    <w:abstractNumId w:val="18"/>
  </w:num>
  <w:num w:numId="12" w16cid:durableId="1102143188">
    <w:abstractNumId w:val="14"/>
  </w:num>
  <w:num w:numId="13" w16cid:durableId="1477452258">
    <w:abstractNumId w:val="16"/>
  </w:num>
  <w:num w:numId="14" w16cid:durableId="1420326154">
    <w:abstractNumId w:val="6"/>
  </w:num>
  <w:num w:numId="15" w16cid:durableId="66223337">
    <w:abstractNumId w:val="5"/>
  </w:num>
  <w:num w:numId="16" w16cid:durableId="663582415">
    <w:abstractNumId w:val="17"/>
  </w:num>
  <w:num w:numId="17" w16cid:durableId="504174205">
    <w:abstractNumId w:val="9"/>
  </w:num>
  <w:num w:numId="18" w16cid:durableId="203103132">
    <w:abstractNumId w:val="2"/>
  </w:num>
  <w:num w:numId="19" w16cid:durableId="452095155">
    <w:abstractNumId w:val="2"/>
  </w:num>
  <w:num w:numId="20" w16cid:durableId="56712665">
    <w:abstractNumId w:val="7"/>
  </w:num>
  <w:num w:numId="21" w16cid:durableId="1511064403">
    <w:abstractNumId w:val="7"/>
  </w:num>
  <w:num w:numId="22" w16cid:durableId="1230771354">
    <w:abstractNumId w:val="4"/>
  </w:num>
  <w:num w:numId="23" w16cid:durableId="1633827771">
    <w:abstractNumId w:val="4"/>
  </w:num>
  <w:num w:numId="24" w16cid:durableId="1652980056">
    <w:abstractNumId w:val="4"/>
  </w:num>
  <w:num w:numId="25" w16cid:durableId="1732002028">
    <w:abstractNumId w:val="4"/>
  </w:num>
  <w:num w:numId="26" w16cid:durableId="1862475878">
    <w:abstractNumId w:val="4"/>
  </w:num>
  <w:num w:numId="27" w16cid:durableId="1270157666">
    <w:abstractNumId w:val="10"/>
  </w:num>
  <w:num w:numId="28" w16cid:durableId="847913498">
    <w:abstractNumId w:val="1"/>
  </w:num>
  <w:num w:numId="29" w16cid:durableId="2111925362">
    <w:abstractNumId w:val="11"/>
  </w:num>
  <w:num w:numId="30" w16cid:durableId="726151161">
    <w:abstractNumId w:val="4"/>
  </w:num>
  <w:num w:numId="31" w16cid:durableId="1607543436">
    <w:abstractNumId w:val="4"/>
  </w:num>
  <w:num w:numId="32" w16cid:durableId="1789859906">
    <w:abstractNumId w:val="2"/>
  </w:num>
  <w:num w:numId="33" w16cid:durableId="1294294224">
    <w:abstractNumId w:val="2"/>
  </w:num>
  <w:num w:numId="34" w16cid:durableId="60711310">
    <w:abstractNumId w:val="2"/>
  </w:num>
  <w:num w:numId="35" w16cid:durableId="65689993">
    <w:abstractNumId w:val="1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9"/>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zMxMDM0MjM3MrSwNDZT0lEKTi0uzszPAykwNKgFAIlJ6D4tAAAA"/>
  </w:docVars>
  <w:rsids>
    <w:rsidRoot w:val="00D41582"/>
    <w:rsid w:val="00000113"/>
    <w:rsid w:val="0000114E"/>
    <w:rsid w:val="0000228D"/>
    <w:rsid w:val="0000306C"/>
    <w:rsid w:val="0000341B"/>
    <w:rsid w:val="0000366F"/>
    <w:rsid w:val="00004FE0"/>
    <w:rsid w:val="00007139"/>
    <w:rsid w:val="00007384"/>
    <w:rsid w:val="00010126"/>
    <w:rsid w:val="0001046D"/>
    <w:rsid w:val="00011ABE"/>
    <w:rsid w:val="00011F35"/>
    <w:rsid w:val="00012D08"/>
    <w:rsid w:val="000137A5"/>
    <w:rsid w:val="00014D8A"/>
    <w:rsid w:val="000152D4"/>
    <w:rsid w:val="000154D3"/>
    <w:rsid w:val="000204F2"/>
    <w:rsid w:val="000210D7"/>
    <w:rsid w:val="00022766"/>
    <w:rsid w:val="00022D49"/>
    <w:rsid w:val="00022DB0"/>
    <w:rsid w:val="00022EA1"/>
    <w:rsid w:val="00024C10"/>
    <w:rsid w:val="00027228"/>
    <w:rsid w:val="00027A54"/>
    <w:rsid w:val="00031375"/>
    <w:rsid w:val="00032529"/>
    <w:rsid w:val="0003483C"/>
    <w:rsid w:val="000361D8"/>
    <w:rsid w:val="000362C5"/>
    <w:rsid w:val="000363ED"/>
    <w:rsid w:val="00037A49"/>
    <w:rsid w:val="00042686"/>
    <w:rsid w:val="00043EAD"/>
    <w:rsid w:val="00045570"/>
    <w:rsid w:val="000456D7"/>
    <w:rsid w:val="0004796A"/>
    <w:rsid w:val="0005208C"/>
    <w:rsid w:val="00054E16"/>
    <w:rsid w:val="0005505E"/>
    <w:rsid w:val="00057B10"/>
    <w:rsid w:val="0006026F"/>
    <w:rsid w:val="000604CD"/>
    <w:rsid w:val="00061C9E"/>
    <w:rsid w:val="00063126"/>
    <w:rsid w:val="00063A1A"/>
    <w:rsid w:val="00064132"/>
    <w:rsid w:val="00064A71"/>
    <w:rsid w:val="0006517C"/>
    <w:rsid w:val="00067390"/>
    <w:rsid w:val="00067DB1"/>
    <w:rsid w:val="00071628"/>
    <w:rsid w:val="00073B45"/>
    <w:rsid w:val="00074AEB"/>
    <w:rsid w:val="000751F2"/>
    <w:rsid w:val="00075838"/>
    <w:rsid w:val="00075B0C"/>
    <w:rsid w:val="000767CA"/>
    <w:rsid w:val="000770C1"/>
    <w:rsid w:val="0007711F"/>
    <w:rsid w:val="000779EE"/>
    <w:rsid w:val="000804F4"/>
    <w:rsid w:val="00081D44"/>
    <w:rsid w:val="00083D19"/>
    <w:rsid w:val="00084F7B"/>
    <w:rsid w:val="00085FA8"/>
    <w:rsid w:val="00086CC0"/>
    <w:rsid w:val="000873ED"/>
    <w:rsid w:val="000878F1"/>
    <w:rsid w:val="00092127"/>
    <w:rsid w:val="000938D3"/>
    <w:rsid w:val="000946D6"/>
    <w:rsid w:val="00095468"/>
    <w:rsid w:val="00095DCD"/>
    <w:rsid w:val="000A19ED"/>
    <w:rsid w:val="000A297B"/>
    <w:rsid w:val="000A398E"/>
    <w:rsid w:val="000A4E3B"/>
    <w:rsid w:val="000A52E3"/>
    <w:rsid w:val="000A6B1F"/>
    <w:rsid w:val="000A6CAC"/>
    <w:rsid w:val="000A6EF5"/>
    <w:rsid w:val="000A7DAB"/>
    <w:rsid w:val="000A7DB7"/>
    <w:rsid w:val="000B1F5A"/>
    <w:rsid w:val="000B2066"/>
    <w:rsid w:val="000B2A3B"/>
    <w:rsid w:val="000B303C"/>
    <w:rsid w:val="000B373C"/>
    <w:rsid w:val="000B46B7"/>
    <w:rsid w:val="000B78BF"/>
    <w:rsid w:val="000C06D8"/>
    <w:rsid w:val="000C084D"/>
    <w:rsid w:val="000C0DF4"/>
    <w:rsid w:val="000C13FE"/>
    <w:rsid w:val="000C1A96"/>
    <w:rsid w:val="000C4FC2"/>
    <w:rsid w:val="000C567F"/>
    <w:rsid w:val="000C6BDD"/>
    <w:rsid w:val="000C7179"/>
    <w:rsid w:val="000C7721"/>
    <w:rsid w:val="000D028B"/>
    <w:rsid w:val="000D21DB"/>
    <w:rsid w:val="000D3186"/>
    <w:rsid w:val="000D41BC"/>
    <w:rsid w:val="000D4BF6"/>
    <w:rsid w:val="000D59B1"/>
    <w:rsid w:val="000D5D89"/>
    <w:rsid w:val="000D646D"/>
    <w:rsid w:val="000D64A1"/>
    <w:rsid w:val="000D7A6C"/>
    <w:rsid w:val="000E0AA4"/>
    <w:rsid w:val="000E0AA9"/>
    <w:rsid w:val="000E0BCE"/>
    <w:rsid w:val="000E0D81"/>
    <w:rsid w:val="000E0D9E"/>
    <w:rsid w:val="000E0ED5"/>
    <w:rsid w:val="000E3261"/>
    <w:rsid w:val="000E3C92"/>
    <w:rsid w:val="000E45E2"/>
    <w:rsid w:val="000E47DD"/>
    <w:rsid w:val="000F0065"/>
    <w:rsid w:val="000F16E7"/>
    <w:rsid w:val="000F1B06"/>
    <w:rsid w:val="000F1B18"/>
    <w:rsid w:val="000F2035"/>
    <w:rsid w:val="000F2406"/>
    <w:rsid w:val="000F338E"/>
    <w:rsid w:val="000F3E14"/>
    <w:rsid w:val="000F4193"/>
    <w:rsid w:val="000F5858"/>
    <w:rsid w:val="000F759C"/>
    <w:rsid w:val="000F78D4"/>
    <w:rsid w:val="0010140C"/>
    <w:rsid w:val="0010144E"/>
    <w:rsid w:val="00102F4E"/>
    <w:rsid w:val="00103DC5"/>
    <w:rsid w:val="00103EE5"/>
    <w:rsid w:val="00104B99"/>
    <w:rsid w:val="00107022"/>
    <w:rsid w:val="00111E9A"/>
    <w:rsid w:val="00113810"/>
    <w:rsid w:val="00115959"/>
    <w:rsid w:val="00115FE2"/>
    <w:rsid w:val="001163CD"/>
    <w:rsid w:val="001179DA"/>
    <w:rsid w:val="00117F41"/>
    <w:rsid w:val="00120490"/>
    <w:rsid w:val="001205DC"/>
    <w:rsid w:val="0012116F"/>
    <w:rsid w:val="001213F0"/>
    <w:rsid w:val="001223FD"/>
    <w:rsid w:val="00125971"/>
    <w:rsid w:val="001261C8"/>
    <w:rsid w:val="001272D0"/>
    <w:rsid w:val="001302E6"/>
    <w:rsid w:val="00132DCC"/>
    <w:rsid w:val="00135C03"/>
    <w:rsid w:val="001377FB"/>
    <w:rsid w:val="00137D6F"/>
    <w:rsid w:val="001403BC"/>
    <w:rsid w:val="00140AA9"/>
    <w:rsid w:val="00141A2E"/>
    <w:rsid w:val="00142CEC"/>
    <w:rsid w:val="00142F0B"/>
    <w:rsid w:val="00143272"/>
    <w:rsid w:val="0014548B"/>
    <w:rsid w:val="0014558E"/>
    <w:rsid w:val="00146C25"/>
    <w:rsid w:val="0014757C"/>
    <w:rsid w:val="0014788F"/>
    <w:rsid w:val="0015066B"/>
    <w:rsid w:val="001512D2"/>
    <w:rsid w:val="00156A58"/>
    <w:rsid w:val="00156B4A"/>
    <w:rsid w:val="00156FFC"/>
    <w:rsid w:val="00157359"/>
    <w:rsid w:val="00157BD3"/>
    <w:rsid w:val="00160F93"/>
    <w:rsid w:val="00161F7B"/>
    <w:rsid w:val="00163017"/>
    <w:rsid w:val="00163CE6"/>
    <w:rsid w:val="00165701"/>
    <w:rsid w:val="00165C6B"/>
    <w:rsid w:val="00166ABC"/>
    <w:rsid w:val="00166B8C"/>
    <w:rsid w:val="00166D6B"/>
    <w:rsid w:val="0017042B"/>
    <w:rsid w:val="00171068"/>
    <w:rsid w:val="00171D75"/>
    <w:rsid w:val="00172126"/>
    <w:rsid w:val="00172858"/>
    <w:rsid w:val="00173382"/>
    <w:rsid w:val="00173CEC"/>
    <w:rsid w:val="001746E4"/>
    <w:rsid w:val="00174B3E"/>
    <w:rsid w:val="00174CF6"/>
    <w:rsid w:val="00176C2F"/>
    <w:rsid w:val="001801BC"/>
    <w:rsid w:val="0018070A"/>
    <w:rsid w:val="001810E7"/>
    <w:rsid w:val="00181346"/>
    <w:rsid w:val="0018216D"/>
    <w:rsid w:val="00182944"/>
    <w:rsid w:val="00182D33"/>
    <w:rsid w:val="00183B7D"/>
    <w:rsid w:val="0018708A"/>
    <w:rsid w:val="00187B36"/>
    <w:rsid w:val="00191699"/>
    <w:rsid w:val="001940A8"/>
    <w:rsid w:val="00194539"/>
    <w:rsid w:val="00195F09"/>
    <w:rsid w:val="00196A5E"/>
    <w:rsid w:val="00197C47"/>
    <w:rsid w:val="001A04F9"/>
    <w:rsid w:val="001A2502"/>
    <w:rsid w:val="001A48B7"/>
    <w:rsid w:val="001A530D"/>
    <w:rsid w:val="001A6114"/>
    <w:rsid w:val="001A614E"/>
    <w:rsid w:val="001A61DA"/>
    <w:rsid w:val="001A6494"/>
    <w:rsid w:val="001A7CC3"/>
    <w:rsid w:val="001B005C"/>
    <w:rsid w:val="001B09D6"/>
    <w:rsid w:val="001B1DB6"/>
    <w:rsid w:val="001B2C80"/>
    <w:rsid w:val="001B2C90"/>
    <w:rsid w:val="001B3756"/>
    <w:rsid w:val="001B431C"/>
    <w:rsid w:val="001C2C5A"/>
    <w:rsid w:val="001C49D3"/>
    <w:rsid w:val="001C5033"/>
    <w:rsid w:val="001C69FC"/>
    <w:rsid w:val="001D038F"/>
    <w:rsid w:val="001D15F1"/>
    <w:rsid w:val="001D190A"/>
    <w:rsid w:val="001D373A"/>
    <w:rsid w:val="001D3A0B"/>
    <w:rsid w:val="001D4958"/>
    <w:rsid w:val="001D4B20"/>
    <w:rsid w:val="001D5863"/>
    <w:rsid w:val="001D5B3D"/>
    <w:rsid w:val="001D61C5"/>
    <w:rsid w:val="001D6533"/>
    <w:rsid w:val="001E12E9"/>
    <w:rsid w:val="001E1BF7"/>
    <w:rsid w:val="001E252D"/>
    <w:rsid w:val="001E310D"/>
    <w:rsid w:val="001E4531"/>
    <w:rsid w:val="001E64FE"/>
    <w:rsid w:val="001E78C2"/>
    <w:rsid w:val="001E7A54"/>
    <w:rsid w:val="001E7F81"/>
    <w:rsid w:val="001F0554"/>
    <w:rsid w:val="001F3C63"/>
    <w:rsid w:val="001F5095"/>
    <w:rsid w:val="001F5563"/>
    <w:rsid w:val="001F5C29"/>
    <w:rsid w:val="001F6BB3"/>
    <w:rsid w:val="001F6CC0"/>
    <w:rsid w:val="0020075B"/>
    <w:rsid w:val="002014C3"/>
    <w:rsid w:val="00202A94"/>
    <w:rsid w:val="0020637B"/>
    <w:rsid w:val="002078A3"/>
    <w:rsid w:val="00210707"/>
    <w:rsid w:val="00210E6C"/>
    <w:rsid w:val="00211392"/>
    <w:rsid w:val="00212304"/>
    <w:rsid w:val="00212DEA"/>
    <w:rsid w:val="0021318C"/>
    <w:rsid w:val="00214816"/>
    <w:rsid w:val="00214D60"/>
    <w:rsid w:val="00215C26"/>
    <w:rsid w:val="002165CF"/>
    <w:rsid w:val="00216723"/>
    <w:rsid w:val="00216E5F"/>
    <w:rsid w:val="002202AC"/>
    <w:rsid w:val="002206BE"/>
    <w:rsid w:val="00221470"/>
    <w:rsid w:val="0022190A"/>
    <w:rsid w:val="00221AD5"/>
    <w:rsid w:val="00221B12"/>
    <w:rsid w:val="00223142"/>
    <w:rsid w:val="00223B00"/>
    <w:rsid w:val="00223DA7"/>
    <w:rsid w:val="00224B39"/>
    <w:rsid w:val="002250EE"/>
    <w:rsid w:val="00230A9D"/>
    <w:rsid w:val="0023173F"/>
    <w:rsid w:val="00231855"/>
    <w:rsid w:val="0023279C"/>
    <w:rsid w:val="00232BE6"/>
    <w:rsid w:val="00232C4D"/>
    <w:rsid w:val="00233767"/>
    <w:rsid w:val="00233BAA"/>
    <w:rsid w:val="00233F2C"/>
    <w:rsid w:val="002340F0"/>
    <w:rsid w:val="00234FEC"/>
    <w:rsid w:val="00235766"/>
    <w:rsid w:val="00235838"/>
    <w:rsid w:val="00236331"/>
    <w:rsid w:val="002365E3"/>
    <w:rsid w:val="00236877"/>
    <w:rsid w:val="00237D57"/>
    <w:rsid w:val="00240083"/>
    <w:rsid w:val="0024049C"/>
    <w:rsid w:val="002412BD"/>
    <w:rsid w:val="002430A4"/>
    <w:rsid w:val="00245450"/>
    <w:rsid w:val="00246D84"/>
    <w:rsid w:val="00247364"/>
    <w:rsid w:val="00247A67"/>
    <w:rsid w:val="00251518"/>
    <w:rsid w:val="00260D89"/>
    <w:rsid w:val="00261333"/>
    <w:rsid w:val="00261499"/>
    <w:rsid w:val="00261B57"/>
    <w:rsid w:val="002622AB"/>
    <w:rsid w:val="00262D46"/>
    <w:rsid w:val="002638F7"/>
    <w:rsid w:val="002639C0"/>
    <w:rsid w:val="002646DE"/>
    <w:rsid w:val="00264DB8"/>
    <w:rsid w:val="00266ECB"/>
    <w:rsid w:val="00267B7A"/>
    <w:rsid w:val="00271251"/>
    <w:rsid w:val="002712E7"/>
    <w:rsid w:val="00271787"/>
    <w:rsid w:val="002751F9"/>
    <w:rsid w:val="0027554A"/>
    <w:rsid w:val="0027564B"/>
    <w:rsid w:val="00277AD0"/>
    <w:rsid w:val="00277E37"/>
    <w:rsid w:val="0028222E"/>
    <w:rsid w:val="0028281F"/>
    <w:rsid w:val="002829C4"/>
    <w:rsid w:val="00282DE5"/>
    <w:rsid w:val="0028424E"/>
    <w:rsid w:val="00285ABB"/>
    <w:rsid w:val="00287512"/>
    <w:rsid w:val="00287616"/>
    <w:rsid w:val="00287E95"/>
    <w:rsid w:val="00291AA3"/>
    <w:rsid w:val="00292D6C"/>
    <w:rsid w:val="0029414A"/>
    <w:rsid w:val="00294928"/>
    <w:rsid w:val="0029549D"/>
    <w:rsid w:val="002964B4"/>
    <w:rsid w:val="002A2669"/>
    <w:rsid w:val="002A2716"/>
    <w:rsid w:val="002A37A9"/>
    <w:rsid w:val="002A68BF"/>
    <w:rsid w:val="002A6D06"/>
    <w:rsid w:val="002A755F"/>
    <w:rsid w:val="002A77B2"/>
    <w:rsid w:val="002A7BBB"/>
    <w:rsid w:val="002B0107"/>
    <w:rsid w:val="002B0208"/>
    <w:rsid w:val="002B15ED"/>
    <w:rsid w:val="002B1FF1"/>
    <w:rsid w:val="002B2ABB"/>
    <w:rsid w:val="002B2CCD"/>
    <w:rsid w:val="002B2DBB"/>
    <w:rsid w:val="002B4501"/>
    <w:rsid w:val="002B4A64"/>
    <w:rsid w:val="002B4CE0"/>
    <w:rsid w:val="002B6E54"/>
    <w:rsid w:val="002B78E5"/>
    <w:rsid w:val="002B7A71"/>
    <w:rsid w:val="002B7DE2"/>
    <w:rsid w:val="002C0887"/>
    <w:rsid w:val="002C08B4"/>
    <w:rsid w:val="002C099A"/>
    <w:rsid w:val="002C0A3C"/>
    <w:rsid w:val="002C1523"/>
    <w:rsid w:val="002C2980"/>
    <w:rsid w:val="002C374A"/>
    <w:rsid w:val="002C4A9C"/>
    <w:rsid w:val="002C4DC2"/>
    <w:rsid w:val="002C588C"/>
    <w:rsid w:val="002C7CB0"/>
    <w:rsid w:val="002D58E3"/>
    <w:rsid w:val="002D5B5A"/>
    <w:rsid w:val="002D5CAA"/>
    <w:rsid w:val="002D762D"/>
    <w:rsid w:val="002E252E"/>
    <w:rsid w:val="002E44FE"/>
    <w:rsid w:val="002E58C4"/>
    <w:rsid w:val="002E6AD5"/>
    <w:rsid w:val="002E7883"/>
    <w:rsid w:val="002F1163"/>
    <w:rsid w:val="002F15F0"/>
    <w:rsid w:val="002F17BE"/>
    <w:rsid w:val="002F1AE9"/>
    <w:rsid w:val="002F2EE0"/>
    <w:rsid w:val="002F4200"/>
    <w:rsid w:val="002F4B3C"/>
    <w:rsid w:val="002F678A"/>
    <w:rsid w:val="002F67FD"/>
    <w:rsid w:val="00300727"/>
    <w:rsid w:val="003019C6"/>
    <w:rsid w:val="003027A0"/>
    <w:rsid w:val="003032E4"/>
    <w:rsid w:val="00303CB6"/>
    <w:rsid w:val="0030405A"/>
    <w:rsid w:val="003040F3"/>
    <w:rsid w:val="00304C0E"/>
    <w:rsid w:val="00310856"/>
    <w:rsid w:val="003117E7"/>
    <w:rsid w:val="00312722"/>
    <w:rsid w:val="00313AF6"/>
    <w:rsid w:val="0031513B"/>
    <w:rsid w:val="0032399B"/>
    <w:rsid w:val="003246B0"/>
    <w:rsid w:val="003252B7"/>
    <w:rsid w:val="003257F7"/>
    <w:rsid w:val="00325E40"/>
    <w:rsid w:val="003269EF"/>
    <w:rsid w:val="00327EA7"/>
    <w:rsid w:val="00327FC4"/>
    <w:rsid w:val="00330083"/>
    <w:rsid w:val="003309E7"/>
    <w:rsid w:val="0033173E"/>
    <w:rsid w:val="00331ECE"/>
    <w:rsid w:val="003349F2"/>
    <w:rsid w:val="003357D5"/>
    <w:rsid w:val="00335F1E"/>
    <w:rsid w:val="0033678C"/>
    <w:rsid w:val="00336EE0"/>
    <w:rsid w:val="00340FA0"/>
    <w:rsid w:val="0034148F"/>
    <w:rsid w:val="003424A2"/>
    <w:rsid w:val="00343053"/>
    <w:rsid w:val="003466D7"/>
    <w:rsid w:val="00347081"/>
    <w:rsid w:val="00347B4F"/>
    <w:rsid w:val="003505F8"/>
    <w:rsid w:val="00351B72"/>
    <w:rsid w:val="003523D5"/>
    <w:rsid w:val="00352C9E"/>
    <w:rsid w:val="0035368C"/>
    <w:rsid w:val="00353C67"/>
    <w:rsid w:val="00355486"/>
    <w:rsid w:val="003562EC"/>
    <w:rsid w:val="00356332"/>
    <w:rsid w:val="0035715D"/>
    <w:rsid w:val="003600E6"/>
    <w:rsid w:val="0036082B"/>
    <w:rsid w:val="00361123"/>
    <w:rsid w:val="003621C6"/>
    <w:rsid w:val="0036229F"/>
    <w:rsid w:val="00362395"/>
    <w:rsid w:val="00366FD8"/>
    <w:rsid w:val="003675C7"/>
    <w:rsid w:val="00370C4C"/>
    <w:rsid w:val="00370E1B"/>
    <w:rsid w:val="00370F95"/>
    <w:rsid w:val="00371B9C"/>
    <w:rsid w:val="0037330B"/>
    <w:rsid w:val="00373F0C"/>
    <w:rsid w:val="00374D42"/>
    <w:rsid w:val="003768AE"/>
    <w:rsid w:val="00377A3F"/>
    <w:rsid w:val="00377C82"/>
    <w:rsid w:val="00377F0B"/>
    <w:rsid w:val="00377F44"/>
    <w:rsid w:val="003833EE"/>
    <w:rsid w:val="0038441B"/>
    <w:rsid w:val="00391866"/>
    <w:rsid w:val="00391A88"/>
    <w:rsid w:val="00391E4B"/>
    <w:rsid w:val="00392312"/>
    <w:rsid w:val="003924A8"/>
    <w:rsid w:val="0039349C"/>
    <w:rsid w:val="0039357C"/>
    <w:rsid w:val="003938A7"/>
    <w:rsid w:val="003945DC"/>
    <w:rsid w:val="0039547C"/>
    <w:rsid w:val="00395C82"/>
    <w:rsid w:val="00396121"/>
    <w:rsid w:val="003968DD"/>
    <w:rsid w:val="003975F5"/>
    <w:rsid w:val="00397EA5"/>
    <w:rsid w:val="003A2A86"/>
    <w:rsid w:val="003A2FF8"/>
    <w:rsid w:val="003A3DE5"/>
    <w:rsid w:val="003A4320"/>
    <w:rsid w:val="003A739F"/>
    <w:rsid w:val="003A7758"/>
    <w:rsid w:val="003A78F2"/>
    <w:rsid w:val="003B0E5D"/>
    <w:rsid w:val="003B2EE3"/>
    <w:rsid w:val="003B3845"/>
    <w:rsid w:val="003B4C57"/>
    <w:rsid w:val="003B4F2C"/>
    <w:rsid w:val="003B6125"/>
    <w:rsid w:val="003B6198"/>
    <w:rsid w:val="003B7094"/>
    <w:rsid w:val="003C039B"/>
    <w:rsid w:val="003C05AF"/>
    <w:rsid w:val="003C0B50"/>
    <w:rsid w:val="003C0E45"/>
    <w:rsid w:val="003C104A"/>
    <w:rsid w:val="003C1AFB"/>
    <w:rsid w:val="003C367B"/>
    <w:rsid w:val="003C3CFF"/>
    <w:rsid w:val="003C482F"/>
    <w:rsid w:val="003C4984"/>
    <w:rsid w:val="003C5D48"/>
    <w:rsid w:val="003C6741"/>
    <w:rsid w:val="003D00A5"/>
    <w:rsid w:val="003D1D81"/>
    <w:rsid w:val="003D37AB"/>
    <w:rsid w:val="003D54B2"/>
    <w:rsid w:val="003D5E20"/>
    <w:rsid w:val="003D6950"/>
    <w:rsid w:val="003D702B"/>
    <w:rsid w:val="003D79B1"/>
    <w:rsid w:val="003E34BA"/>
    <w:rsid w:val="003E407F"/>
    <w:rsid w:val="003E41C6"/>
    <w:rsid w:val="003E4D92"/>
    <w:rsid w:val="003E64B8"/>
    <w:rsid w:val="003F2064"/>
    <w:rsid w:val="003F2288"/>
    <w:rsid w:val="003F2BB4"/>
    <w:rsid w:val="003F2D30"/>
    <w:rsid w:val="003F3AEA"/>
    <w:rsid w:val="003F5029"/>
    <w:rsid w:val="003F67CC"/>
    <w:rsid w:val="003F7B2A"/>
    <w:rsid w:val="00400C57"/>
    <w:rsid w:val="00401850"/>
    <w:rsid w:val="00401B23"/>
    <w:rsid w:val="00401D28"/>
    <w:rsid w:val="00402EDF"/>
    <w:rsid w:val="00403643"/>
    <w:rsid w:val="004036E4"/>
    <w:rsid w:val="004038C1"/>
    <w:rsid w:val="00405513"/>
    <w:rsid w:val="00405F39"/>
    <w:rsid w:val="00406410"/>
    <w:rsid w:val="004077A7"/>
    <w:rsid w:val="00407AFF"/>
    <w:rsid w:val="004103F7"/>
    <w:rsid w:val="0041128A"/>
    <w:rsid w:val="00411655"/>
    <w:rsid w:val="00411882"/>
    <w:rsid w:val="00412BDF"/>
    <w:rsid w:val="00415512"/>
    <w:rsid w:val="00416079"/>
    <w:rsid w:val="00416BEC"/>
    <w:rsid w:val="00416E81"/>
    <w:rsid w:val="00417E57"/>
    <w:rsid w:val="00426A08"/>
    <w:rsid w:val="00427354"/>
    <w:rsid w:val="004312D9"/>
    <w:rsid w:val="004323B1"/>
    <w:rsid w:val="00432CA6"/>
    <w:rsid w:val="0043321F"/>
    <w:rsid w:val="00435ACA"/>
    <w:rsid w:val="0043698D"/>
    <w:rsid w:val="004371CF"/>
    <w:rsid w:val="00437F7D"/>
    <w:rsid w:val="00440CE4"/>
    <w:rsid w:val="00441210"/>
    <w:rsid w:val="00442DE9"/>
    <w:rsid w:val="004432AC"/>
    <w:rsid w:val="00443934"/>
    <w:rsid w:val="00443C35"/>
    <w:rsid w:val="00443CA2"/>
    <w:rsid w:val="00444303"/>
    <w:rsid w:val="00444898"/>
    <w:rsid w:val="00445B97"/>
    <w:rsid w:val="00446D26"/>
    <w:rsid w:val="004470E0"/>
    <w:rsid w:val="004502C1"/>
    <w:rsid w:val="00450DD4"/>
    <w:rsid w:val="00451F52"/>
    <w:rsid w:val="00452862"/>
    <w:rsid w:val="004549D2"/>
    <w:rsid w:val="00454CF9"/>
    <w:rsid w:val="00455B78"/>
    <w:rsid w:val="004567A8"/>
    <w:rsid w:val="004571AA"/>
    <w:rsid w:val="00457320"/>
    <w:rsid w:val="004617EF"/>
    <w:rsid w:val="00461BCF"/>
    <w:rsid w:val="004646D2"/>
    <w:rsid w:val="00465A53"/>
    <w:rsid w:val="0046621F"/>
    <w:rsid w:val="0047036B"/>
    <w:rsid w:val="00473553"/>
    <w:rsid w:val="00473A44"/>
    <w:rsid w:val="00474241"/>
    <w:rsid w:val="00475263"/>
    <w:rsid w:val="0047723F"/>
    <w:rsid w:val="00477EEC"/>
    <w:rsid w:val="00480392"/>
    <w:rsid w:val="00480546"/>
    <w:rsid w:val="00482874"/>
    <w:rsid w:val="00482879"/>
    <w:rsid w:val="004849D6"/>
    <w:rsid w:val="004867B4"/>
    <w:rsid w:val="00486937"/>
    <w:rsid w:val="00490625"/>
    <w:rsid w:val="00491320"/>
    <w:rsid w:val="0049159A"/>
    <w:rsid w:val="00495EBD"/>
    <w:rsid w:val="00496353"/>
    <w:rsid w:val="004976B9"/>
    <w:rsid w:val="00497EA3"/>
    <w:rsid w:val="004A1131"/>
    <w:rsid w:val="004A1261"/>
    <w:rsid w:val="004A2087"/>
    <w:rsid w:val="004A2D5A"/>
    <w:rsid w:val="004A4513"/>
    <w:rsid w:val="004B00AF"/>
    <w:rsid w:val="004B0278"/>
    <w:rsid w:val="004B3A2B"/>
    <w:rsid w:val="004B44CF"/>
    <w:rsid w:val="004B4BE7"/>
    <w:rsid w:val="004B4DD4"/>
    <w:rsid w:val="004B4E8F"/>
    <w:rsid w:val="004B5414"/>
    <w:rsid w:val="004B6362"/>
    <w:rsid w:val="004B6FC2"/>
    <w:rsid w:val="004B7059"/>
    <w:rsid w:val="004B70D1"/>
    <w:rsid w:val="004C446E"/>
    <w:rsid w:val="004C5559"/>
    <w:rsid w:val="004C63F0"/>
    <w:rsid w:val="004C66FE"/>
    <w:rsid w:val="004D2511"/>
    <w:rsid w:val="004D4698"/>
    <w:rsid w:val="004D4DC4"/>
    <w:rsid w:val="004D6BCC"/>
    <w:rsid w:val="004E04E3"/>
    <w:rsid w:val="004E04EF"/>
    <w:rsid w:val="004E052E"/>
    <w:rsid w:val="004E0935"/>
    <w:rsid w:val="004E139F"/>
    <w:rsid w:val="004E1552"/>
    <w:rsid w:val="004E2710"/>
    <w:rsid w:val="004E2AAE"/>
    <w:rsid w:val="004E35DD"/>
    <w:rsid w:val="004E3BAE"/>
    <w:rsid w:val="004E61F8"/>
    <w:rsid w:val="004E651A"/>
    <w:rsid w:val="004F0154"/>
    <w:rsid w:val="004F031E"/>
    <w:rsid w:val="004F1B87"/>
    <w:rsid w:val="004F1DD7"/>
    <w:rsid w:val="004F1FBF"/>
    <w:rsid w:val="004F2A68"/>
    <w:rsid w:val="004F33E7"/>
    <w:rsid w:val="004F38FB"/>
    <w:rsid w:val="004F4B5B"/>
    <w:rsid w:val="004F515E"/>
    <w:rsid w:val="004F5D62"/>
    <w:rsid w:val="004F5D80"/>
    <w:rsid w:val="004F6A7C"/>
    <w:rsid w:val="005024F9"/>
    <w:rsid w:val="00502709"/>
    <w:rsid w:val="005053FD"/>
    <w:rsid w:val="00505702"/>
    <w:rsid w:val="00505DCD"/>
    <w:rsid w:val="0050716A"/>
    <w:rsid w:val="0050727E"/>
    <w:rsid w:val="00510EF3"/>
    <w:rsid w:val="005117F9"/>
    <w:rsid w:val="00512570"/>
    <w:rsid w:val="00513058"/>
    <w:rsid w:val="00513211"/>
    <w:rsid w:val="005132F7"/>
    <w:rsid w:val="00513426"/>
    <w:rsid w:val="005139F4"/>
    <w:rsid w:val="0051405E"/>
    <w:rsid w:val="005157D4"/>
    <w:rsid w:val="00515B22"/>
    <w:rsid w:val="00517535"/>
    <w:rsid w:val="0052061F"/>
    <w:rsid w:val="00520839"/>
    <w:rsid w:val="0052107B"/>
    <w:rsid w:val="005216B6"/>
    <w:rsid w:val="00521735"/>
    <w:rsid w:val="0052249E"/>
    <w:rsid w:val="00523CAC"/>
    <w:rsid w:val="00523EAD"/>
    <w:rsid w:val="00525308"/>
    <w:rsid w:val="00525463"/>
    <w:rsid w:val="00525AD6"/>
    <w:rsid w:val="0053094C"/>
    <w:rsid w:val="00531696"/>
    <w:rsid w:val="0053207D"/>
    <w:rsid w:val="00533ACD"/>
    <w:rsid w:val="00533D51"/>
    <w:rsid w:val="00535E98"/>
    <w:rsid w:val="00535F09"/>
    <w:rsid w:val="00536EEB"/>
    <w:rsid w:val="00541EC8"/>
    <w:rsid w:val="00542A35"/>
    <w:rsid w:val="00542C42"/>
    <w:rsid w:val="005430C5"/>
    <w:rsid w:val="0054310E"/>
    <w:rsid w:val="00543D73"/>
    <w:rsid w:val="00545789"/>
    <w:rsid w:val="005465BD"/>
    <w:rsid w:val="00547666"/>
    <w:rsid w:val="00547CFE"/>
    <w:rsid w:val="00550868"/>
    <w:rsid w:val="005516B3"/>
    <w:rsid w:val="005517E5"/>
    <w:rsid w:val="005523B1"/>
    <w:rsid w:val="00552686"/>
    <w:rsid w:val="005529CD"/>
    <w:rsid w:val="00552E30"/>
    <w:rsid w:val="00553212"/>
    <w:rsid w:val="005535CB"/>
    <w:rsid w:val="00557D03"/>
    <w:rsid w:val="00560530"/>
    <w:rsid w:val="00562A93"/>
    <w:rsid w:val="00563EB0"/>
    <w:rsid w:val="0056560C"/>
    <w:rsid w:val="0056657E"/>
    <w:rsid w:val="00566655"/>
    <w:rsid w:val="00570D48"/>
    <w:rsid w:val="0057147C"/>
    <w:rsid w:val="00573125"/>
    <w:rsid w:val="0057326C"/>
    <w:rsid w:val="005739BA"/>
    <w:rsid w:val="00573EA8"/>
    <w:rsid w:val="005746C7"/>
    <w:rsid w:val="00574950"/>
    <w:rsid w:val="00575487"/>
    <w:rsid w:val="00576324"/>
    <w:rsid w:val="005776D6"/>
    <w:rsid w:val="00577A14"/>
    <w:rsid w:val="00581774"/>
    <w:rsid w:val="0058244A"/>
    <w:rsid w:val="00584DC9"/>
    <w:rsid w:val="00584F89"/>
    <w:rsid w:val="00586CF6"/>
    <w:rsid w:val="00587E3E"/>
    <w:rsid w:val="00591375"/>
    <w:rsid w:val="00592CF3"/>
    <w:rsid w:val="00593043"/>
    <w:rsid w:val="00593678"/>
    <w:rsid w:val="00595399"/>
    <w:rsid w:val="00596E35"/>
    <w:rsid w:val="005971FB"/>
    <w:rsid w:val="005976EF"/>
    <w:rsid w:val="005A0E0C"/>
    <w:rsid w:val="005A1325"/>
    <w:rsid w:val="005A1B2C"/>
    <w:rsid w:val="005A1B2F"/>
    <w:rsid w:val="005A2B16"/>
    <w:rsid w:val="005A2D80"/>
    <w:rsid w:val="005A4893"/>
    <w:rsid w:val="005A5270"/>
    <w:rsid w:val="005A5802"/>
    <w:rsid w:val="005A5B27"/>
    <w:rsid w:val="005A676F"/>
    <w:rsid w:val="005A77E6"/>
    <w:rsid w:val="005B2C28"/>
    <w:rsid w:val="005B3A7D"/>
    <w:rsid w:val="005B3BBB"/>
    <w:rsid w:val="005B49FA"/>
    <w:rsid w:val="005B53E5"/>
    <w:rsid w:val="005B5663"/>
    <w:rsid w:val="005C0E90"/>
    <w:rsid w:val="005C12E1"/>
    <w:rsid w:val="005C2008"/>
    <w:rsid w:val="005C4215"/>
    <w:rsid w:val="005C42B0"/>
    <w:rsid w:val="005C4A63"/>
    <w:rsid w:val="005C5248"/>
    <w:rsid w:val="005C6D8E"/>
    <w:rsid w:val="005D1124"/>
    <w:rsid w:val="005D162E"/>
    <w:rsid w:val="005D1777"/>
    <w:rsid w:val="005D3224"/>
    <w:rsid w:val="005D3D76"/>
    <w:rsid w:val="005D6877"/>
    <w:rsid w:val="005D6B57"/>
    <w:rsid w:val="005D724F"/>
    <w:rsid w:val="005D7344"/>
    <w:rsid w:val="005D78D9"/>
    <w:rsid w:val="005E0E0D"/>
    <w:rsid w:val="005E1816"/>
    <w:rsid w:val="005E2442"/>
    <w:rsid w:val="005E2988"/>
    <w:rsid w:val="005E3A42"/>
    <w:rsid w:val="005E6908"/>
    <w:rsid w:val="005E6930"/>
    <w:rsid w:val="005F0847"/>
    <w:rsid w:val="005F09C8"/>
    <w:rsid w:val="005F21A6"/>
    <w:rsid w:val="005F3FBC"/>
    <w:rsid w:val="005F685F"/>
    <w:rsid w:val="005F7347"/>
    <w:rsid w:val="005F7B53"/>
    <w:rsid w:val="00601CCB"/>
    <w:rsid w:val="00603B88"/>
    <w:rsid w:val="00604BC8"/>
    <w:rsid w:val="00605121"/>
    <w:rsid w:val="00606309"/>
    <w:rsid w:val="00606D49"/>
    <w:rsid w:val="00606F36"/>
    <w:rsid w:val="00606FAF"/>
    <w:rsid w:val="00610A83"/>
    <w:rsid w:val="00613617"/>
    <w:rsid w:val="00613C2F"/>
    <w:rsid w:val="00614380"/>
    <w:rsid w:val="006153A0"/>
    <w:rsid w:val="006162FD"/>
    <w:rsid w:val="00616547"/>
    <w:rsid w:val="00621759"/>
    <w:rsid w:val="00624C98"/>
    <w:rsid w:val="00624EF1"/>
    <w:rsid w:val="0062515E"/>
    <w:rsid w:val="006257E3"/>
    <w:rsid w:val="00625EF9"/>
    <w:rsid w:val="00625F72"/>
    <w:rsid w:val="00626394"/>
    <w:rsid w:val="006265E6"/>
    <w:rsid w:val="00630771"/>
    <w:rsid w:val="00632F7F"/>
    <w:rsid w:val="00635025"/>
    <w:rsid w:val="00635D8D"/>
    <w:rsid w:val="00637AD4"/>
    <w:rsid w:val="006400F3"/>
    <w:rsid w:val="006410A1"/>
    <w:rsid w:val="006419BC"/>
    <w:rsid w:val="00646716"/>
    <w:rsid w:val="0064681B"/>
    <w:rsid w:val="00646C7F"/>
    <w:rsid w:val="00646DA6"/>
    <w:rsid w:val="00650221"/>
    <w:rsid w:val="00650C36"/>
    <w:rsid w:val="00650D7E"/>
    <w:rsid w:val="006515BD"/>
    <w:rsid w:val="00652E31"/>
    <w:rsid w:val="0065570A"/>
    <w:rsid w:val="006559D8"/>
    <w:rsid w:val="006568F1"/>
    <w:rsid w:val="00657588"/>
    <w:rsid w:val="006606F4"/>
    <w:rsid w:val="00660FED"/>
    <w:rsid w:val="006614A3"/>
    <w:rsid w:val="00663C0F"/>
    <w:rsid w:val="00663F2A"/>
    <w:rsid w:val="00664CD8"/>
    <w:rsid w:val="00665203"/>
    <w:rsid w:val="00665214"/>
    <w:rsid w:val="00666F35"/>
    <w:rsid w:val="006672B7"/>
    <w:rsid w:val="006677CB"/>
    <w:rsid w:val="006679F7"/>
    <w:rsid w:val="00670BAA"/>
    <w:rsid w:val="006714DC"/>
    <w:rsid w:val="00672D43"/>
    <w:rsid w:val="006731A8"/>
    <w:rsid w:val="00673C83"/>
    <w:rsid w:val="00674418"/>
    <w:rsid w:val="006747A6"/>
    <w:rsid w:val="006772D6"/>
    <w:rsid w:val="00677F0E"/>
    <w:rsid w:val="00680039"/>
    <w:rsid w:val="00680E97"/>
    <w:rsid w:val="00683F10"/>
    <w:rsid w:val="00684245"/>
    <w:rsid w:val="00684F7D"/>
    <w:rsid w:val="00685CAF"/>
    <w:rsid w:val="006862D2"/>
    <w:rsid w:val="00686432"/>
    <w:rsid w:val="00686FCF"/>
    <w:rsid w:val="00687BDD"/>
    <w:rsid w:val="00687DE8"/>
    <w:rsid w:val="0069270B"/>
    <w:rsid w:val="00693447"/>
    <w:rsid w:val="00693FB1"/>
    <w:rsid w:val="006948D4"/>
    <w:rsid w:val="00695171"/>
    <w:rsid w:val="006957CB"/>
    <w:rsid w:val="0069758E"/>
    <w:rsid w:val="0069762D"/>
    <w:rsid w:val="00697727"/>
    <w:rsid w:val="006A01D6"/>
    <w:rsid w:val="006A0BB9"/>
    <w:rsid w:val="006A1EAF"/>
    <w:rsid w:val="006A2E89"/>
    <w:rsid w:val="006A2FA7"/>
    <w:rsid w:val="006A3AE4"/>
    <w:rsid w:val="006A50A4"/>
    <w:rsid w:val="006A5112"/>
    <w:rsid w:val="006A66E7"/>
    <w:rsid w:val="006A6ECC"/>
    <w:rsid w:val="006B11EA"/>
    <w:rsid w:val="006B1C48"/>
    <w:rsid w:val="006B22BF"/>
    <w:rsid w:val="006B22F2"/>
    <w:rsid w:val="006B41F7"/>
    <w:rsid w:val="006C12E3"/>
    <w:rsid w:val="006C2D44"/>
    <w:rsid w:val="006C30ED"/>
    <w:rsid w:val="006C33B0"/>
    <w:rsid w:val="006C4411"/>
    <w:rsid w:val="006C4F54"/>
    <w:rsid w:val="006C5192"/>
    <w:rsid w:val="006C5459"/>
    <w:rsid w:val="006C6481"/>
    <w:rsid w:val="006C7401"/>
    <w:rsid w:val="006D11C9"/>
    <w:rsid w:val="006D1993"/>
    <w:rsid w:val="006D1E9A"/>
    <w:rsid w:val="006D44FA"/>
    <w:rsid w:val="006D4F66"/>
    <w:rsid w:val="006D5F01"/>
    <w:rsid w:val="006E0239"/>
    <w:rsid w:val="006E085E"/>
    <w:rsid w:val="006E16F9"/>
    <w:rsid w:val="006E1D2D"/>
    <w:rsid w:val="006E2BF1"/>
    <w:rsid w:val="006E309A"/>
    <w:rsid w:val="006E30A8"/>
    <w:rsid w:val="006E6CD7"/>
    <w:rsid w:val="006F20A9"/>
    <w:rsid w:val="006F238A"/>
    <w:rsid w:val="006F4B7F"/>
    <w:rsid w:val="006F4D48"/>
    <w:rsid w:val="006F4DB2"/>
    <w:rsid w:val="006F52E5"/>
    <w:rsid w:val="006F59BB"/>
    <w:rsid w:val="006F79A3"/>
    <w:rsid w:val="00700185"/>
    <w:rsid w:val="007003A8"/>
    <w:rsid w:val="007003DC"/>
    <w:rsid w:val="00700A49"/>
    <w:rsid w:val="0070146A"/>
    <w:rsid w:val="00702DB8"/>
    <w:rsid w:val="007050AA"/>
    <w:rsid w:val="00705C5F"/>
    <w:rsid w:val="00706229"/>
    <w:rsid w:val="0070686B"/>
    <w:rsid w:val="00706F31"/>
    <w:rsid w:val="00707BFA"/>
    <w:rsid w:val="00707F43"/>
    <w:rsid w:val="00710B01"/>
    <w:rsid w:val="007113FE"/>
    <w:rsid w:val="00711AD5"/>
    <w:rsid w:val="00711CD0"/>
    <w:rsid w:val="00712AFB"/>
    <w:rsid w:val="007131B1"/>
    <w:rsid w:val="0071358B"/>
    <w:rsid w:val="00714085"/>
    <w:rsid w:val="00714562"/>
    <w:rsid w:val="007149C2"/>
    <w:rsid w:val="00714EFA"/>
    <w:rsid w:val="00715D7B"/>
    <w:rsid w:val="00716656"/>
    <w:rsid w:val="00716F9F"/>
    <w:rsid w:val="007208CF"/>
    <w:rsid w:val="00721BCC"/>
    <w:rsid w:val="00721EC9"/>
    <w:rsid w:val="00722D38"/>
    <w:rsid w:val="00724737"/>
    <w:rsid w:val="00724E4F"/>
    <w:rsid w:val="00727ABF"/>
    <w:rsid w:val="00730752"/>
    <w:rsid w:val="00730756"/>
    <w:rsid w:val="007309E9"/>
    <w:rsid w:val="00731FB9"/>
    <w:rsid w:val="00732ADB"/>
    <w:rsid w:val="00733ECB"/>
    <w:rsid w:val="00735251"/>
    <w:rsid w:val="007367D7"/>
    <w:rsid w:val="00737C96"/>
    <w:rsid w:val="0074137D"/>
    <w:rsid w:val="007417BD"/>
    <w:rsid w:val="0074258A"/>
    <w:rsid w:val="007425C9"/>
    <w:rsid w:val="007449AC"/>
    <w:rsid w:val="00747D6A"/>
    <w:rsid w:val="00747D99"/>
    <w:rsid w:val="007501B0"/>
    <w:rsid w:val="00754D1D"/>
    <w:rsid w:val="0075575D"/>
    <w:rsid w:val="00760269"/>
    <w:rsid w:val="00760C0A"/>
    <w:rsid w:val="007615C2"/>
    <w:rsid w:val="00761E93"/>
    <w:rsid w:val="007635FA"/>
    <w:rsid w:val="00765CA0"/>
    <w:rsid w:val="00766B09"/>
    <w:rsid w:val="00766DB1"/>
    <w:rsid w:val="007671F0"/>
    <w:rsid w:val="00770564"/>
    <w:rsid w:val="007705A8"/>
    <w:rsid w:val="00770622"/>
    <w:rsid w:val="00770EE6"/>
    <w:rsid w:val="00771658"/>
    <w:rsid w:val="00771995"/>
    <w:rsid w:val="0077235D"/>
    <w:rsid w:val="007732C7"/>
    <w:rsid w:val="007746C8"/>
    <w:rsid w:val="00775EC3"/>
    <w:rsid w:val="007765DB"/>
    <w:rsid w:val="00777B40"/>
    <w:rsid w:val="00777D47"/>
    <w:rsid w:val="007829E7"/>
    <w:rsid w:val="00782A4D"/>
    <w:rsid w:val="00786496"/>
    <w:rsid w:val="00786691"/>
    <w:rsid w:val="0078767B"/>
    <w:rsid w:val="00793A67"/>
    <w:rsid w:val="007944AE"/>
    <w:rsid w:val="00795B43"/>
    <w:rsid w:val="0079606A"/>
    <w:rsid w:val="007964B2"/>
    <w:rsid w:val="00796549"/>
    <w:rsid w:val="00796BA6"/>
    <w:rsid w:val="0079724E"/>
    <w:rsid w:val="00797DE2"/>
    <w:rsid w:val="00797F6F"/>
    <w:rsid w:val="007A14E1"/>
    <w:rsid w:val="007A3C45"/>
    <w:rsid w:val="007A4579"/>
    <w:rsid w:val="007A56A1"/>
    <w:rsid w:val="007A5A9F"/>
    <w:rsid w:val="007A71E3"/>
    <w:rsid w:val="007A74A4"/>
    <w:rsid w:val="007B0438"/>
    <w:rsid w:val="007B0449"/>
    <w:rsid w:val="007B0FC8"/>
    <w:rsid w:val="007B11AD"/>
    <w:rsid w:val="007B1E77"/>
    <w:rsid w:val="007B2157"/>
    <w:rsid w:val="007B277D"/>
    <w:rsid w:val="007B3B82"/>
    <w:rsid w:val="007B4541"/>
    <w:rsid w:val="007B697D"/>
    <w:rsid w:val="007B7236"/>
    <w:rsid w:val="007C106F"/>
    <w:rsid w:val="007C278E"/>
    <w:rsid w:val="007C2BA9"/>
    <w:rsid w:val="007C31A9"/>
    <w:rsid w:val="007C338E"/>
    <w:rsid w:val="007C5D6A"/>
    <w:rsid w:val="007C6239"/>
    <w:rsid w:val="007C6EC1"/>
    <w:rsid w:val="007C7193"/>
    <w:rsid w:val="007C7EA3"/>
    <w:rsid w:val="007C7FA7"/>
    <w:rsid w:val="007D0088"/>
    <w:rsid w:val="007D2C47"/>
    <w:rsid w:val="007D3C2A"/>
    <w:rsid w:val="007D527C"/>
    <w:rsid w:val="007D543C"/>
    <w:rsid w:val="007D6665"/>
    <w:rsid w:val="007D7864"/>
    <w:rsid w:val="007E003E"/>
    <w:rsid w:val="007E0E9B"/>
    <w:rsid w:val="007E1932"/>
    <w:rsid w:val="007E1D67"/>
    <w:rsid w:val="007E1D9F"/>
    <w:rsid w:val="007E1F77"/>
    <w:rsid w:val="007E2066"/>
    <w:rsid w:val="007E214A"/>
    <w:rsid w:val="007E21E5"/>
    <w:rsid w:val="007E3751"/>
    <w:rsid w:val="007E4505"/>
    <w:rsid w:val="007E4DD8"/>
    <w:rsid w:val="007E5B44"/>
    <w:rsid w:val="007E713D"/>
    <w:rsid w:val="007E715D"/>
    <w:rsid w:val="007E7B5E"/>
    <w:rsid w:val="007E7FFC"/>
    <w:rsid w:val="007F0308"/>
    <w:rsid w:val="007F0362"/>
    <w:rsid w:val="007F0E38"/>
    <w:rsid w:val="007F244E"/>
    <w:rsid w:val="007F2B38"/>
    <w:rsid w:val="007F364F"/>
    <w:rsid w:val="007F51D6"/>
    <w:rsid w:val="007F59BA"/>
    <w:rsid w:val="007F74A7"/>
    <w:rsid w:val="00800407"/>
    <w:rsid w:val="00801B46"/>
    <w:rsid w:val="0080201F"/>
    <w:rsid w:val="00802D50"/>
    <w:rsid w:val="00803E4A"/>
    <w:rsid w:val="0080486A"/>
    <w:rsid w:val="00804EAF"/>
    <w:rsid w:val="00806A5B"/>
    <w:rsid w:val="00807454"/>
    <w:rsid w:val="00807D91"/>
    <w:rsid w:val="00810578"/>
    <w:rsid w:val="00811AD7"/>
    <w:rsid w:val="00811C02"/>
    <w:rsid w:val="00812E57"/>
    <w:rsid w:val="00815CBD"/>
    <w:rsid w:val="00816140"/>
    <w:rsid w:val="00820745"/>
    <w:rsid w:val="00821769"/>
    <w:rsid w:val="00822FDD"/>
    <w:rsid w:val="0083011F"/>
    <w:rsid w:val="00830BC3"/>
    <w:rsid w:val="008312B3"/>
    <w:rsid w:val="008317FF"/>
    <w:rsid w:val="00831D50"/>
    <w:rsid w:val="00832E59"/>
    <w:rsid w:val="00834844"/>
    <w:rsid w:val="0083492B"/>
    <w:rsid w:val="00834AF2"/>
    <w:rsid w:val="00836127"/>
    <w:rsid w:val="00836360"/>
    <w:rsid w:val="008364D6"/>
    <w:rsid w:val="00841001"/>
    <w:rsid w:val="00842CFA"/>
    <w:rsid w:val="008441AE"/>
    <w:rsid w:val="008464AE"/>
    <w:rsid w:val="00846668"/>
    <w:rsid w:val="0084754F"/>
    <w:rsid w:val="0084755C"/>
    <w:rsid w:val="00847583"/>
    <w:rsid w:val="008477F9"/>
    <w:rsid w:val="00850053"/>
    <w:rsid w:val="00851498"/>
    <w:rsid w:val="00854C4A"/>
    <w:rsid w:val="00856AF1"/>
    <w:rsid w:val="008570E8"/>
    <w:rsid w:val="008578B8"/>
    <w:rsid w:val="008623B6"/>
    <w:rsid w:val="00862A9B"/>
    <w:rsid w:val="008635DC"/>
    <w:rsid w:val="00863B6E"/>
    <w:rsid w:val="008640A3"/>
    <w:rsid w:val="00866DD2"/>
    <w:rsid w:val="008679FB"/>
    <w:rsid w:val="0087066B"/>
    <w:rsid w:val="00871418"/>
    <w:rsid w:val="00872638"/>
    <w:rsid w:val="008756DC"/>
    <w:rsid w:val="008759FF"/>
    <w:rsid w:val="00877B2B"/>
    <w:rsid w:val="00880E11"/>
    <w:rsid w:val="008819E9"/>
    <w:rsid w:val="00881BE6"/>
    <w:rsid w:val="00881CD9"/>
    <w:rsid w:val="0088281C"/>
    <w:rsid w:val="00883149"/>
    <w:rsid w:val="00883237"/>
    <w:rsid w:val="00883BCB"/>
    <w:rsid w:val="0088410B"/>
    <w:rsid w:val="008841DD"/>
    <w:rsid w:val="0088439B"/>
    <w:rsid w:val="008852ED"/>
    <w:rsid w:val="00886027"/>
    <w:rsid w:val="00886205"/>
    <w:rsid w:val="00887137"/>
    <w:rsid w:val="00887409"/>
    <w:rsid w:val="00887E79"/>
    <w:rsid w:val="00891539"/>
    <w:rsid w:val="00891655"/>
    <w:rsid w:val="00891744"/>
    <w:rsid w:val="008937AB"/>
    <w:rsid w:val="00894C74"/>
    <w:rsid w:val="00895737"/>
    <w:rsid w:val="008A1232"/>
    <w:rsid w:val="008A2421"/>
    <w:rsid w:val="008A2FD6"/>
    <w:rsid w:val="008A49F1"/>
    <w:rsid w:val="008A6054"/>
    <w:rsid w:val="008A61DC"/>
    <w:rsid w:val="008A62B2"/>
    <w:rsid w:val="008A6BA7"/>
    <w:rsid w:val="008A7D87"/>
    <w:rsid w:val="008B110D"/>
    <w:rsid w:val="008B1224"/>
    <w:rsid w:val="008B2702"/>
    <w:rsid w:val="008B4B64"/>
    <w:rsid w:val="008B4E53"/>
    <w:rsid w:val="008B5297"/>
    <w:rsid w:val="008B5E32"/>
    <w:rsid w:val="008B79E6"/>
    <w:rsid w:val="008B7B9D"/>
    <w:rsid w:val="008C030A"/>
    <w:rsid w:val="008C0B49"/>
    <w:rsid w:val="008C0C50"/>
    <w:rsid w:val="008C1130"/>
    <w:rsid w:val="008C16C3"/>
    <w:rsid w:val="008C2D65"/>
    <w:rsid w:val="008C4C7F"/>
    <w:rsid w:val="008C6384"/>
    <w:rsid w:val="008C6928"/>
    <w:rsid w:val="008C730F"/>
    <w:rsid w:val="008C7800"/>
    <w:rsid w:val="008D0588"/>
    <w:rsid w:val="008D1B31"/>
    <w:rsid w:val="008D2BB0"/>
    <w:rsid w:val="008D359F"/>
    <w:rsid w:val="008D421A"/>
    <w:rsid w:val="008D46CC"/>
    <w:rsid w:val="008D526B"/>
    <w:rsid w:val="008D5960"/>
    <w:rsid w:val="008D664E"/>
    <w:rsid w:val="008E100C"/>
    <w:rsid w:val="008E16FA"/>
    <w:rsid w:val="008E1EFA"/>
    <w:rsid w:val="008E320B"/>
    <w:rsid w:val="008E3DFB"/>
    <w:rsid w:val="008E5AF0"/>
    <w:rsid w:val="008E6266"/>
    <w:rsid w:val="008E64D8"/>
    <w:rsid w:val="008E6C77"/>
    <w:rsid w:val="008E6DFE"/>
    <w:rsid w:val="008E6E73"/>
    <w:rsid w:val="008E77D7"/>
    <w:rsid w:val="008F1DEC"/>
    <w:rsid w:val="008F2945"/>
    <w:rsid w:val="008F3163"/>
    <w:rsid w:val="008F3B33"/>
    <w:rsid w:val="008F3B5E"/>
    <w:rsid w:val="008F545F"/>
    <w:rsid w:val="008F7749"/>
    <w:rsid w:val="00901340"/>
    <w:rsid w:val="00902373"/>
    <w:rsid w:val="0090397A"/>
    <w:rsid w:val="00904002"/>
    <w:rsid w:val="00904136"/>
    <w:rsid w:val="00907598"/>
    <w:rsid w:val="00910344"/>
    <w:rsid w:val="00911AF8"/>
    <w:rsid w:val="009128B9"/>
    <w:rsid w:val="00912A6A"/>
    <w:rsid w:val="00914909"/>
    <w:rsid w:val="00915B25"/>
    <w:rsid w:val="00916421"/>
    <w:rsid w:val="00916D4F"/>
    <w:rsid w:val="00920C32"/>
    <w:rsid w:val="00921358"/>
    <w:rsid w:val="00921998"/>
    <w:rsid w:val="0092261B"/>
    <w:rsid w:val="00923504"/>
    <w:rsid w:val="00923537"/>
    <w:rsid w:val="00923E41"/>
    <w:rsid w:val="00926815"/>
    <w:rsid w:val="00926BA5"/>
    <w:rsid w:val="00927732"/>
    <w:rsid w:val="00927C29"/>
    <w:rsid w:val="009307C5"/>
    <w:rsid w:val="00932860"/>
    <w:rsid w:val="00933E97"/>
    <w:rsid w:val="009354A6"/>
    <w:rsid w:val="009364F6"/>
    <w:rsid w:val="00940E8C"/>
    <w:rsid w:val="009418E2"/>
    <w:rsid w:val="009419BC"/>
    <w:rsid w:val="00942A82"/>
    <w:rsid w:val="009437AD"/>
    <w:rsid w:val="00943B6F"/>
    <w:rsid w:val="00943FF8"/>
    <w:rsid w:val="00947335"/>
    <w:rsid w:val="00951304"/>
    <w:rsid w:val="00952CB5"/>
    <w:rsid w:val="00952E19"/>
    <w:rsid w:val="00952E8D"/>
    <w:rsid w:val="0095417C"/>
    <w:rsid w:val="00954C98"/>
    <w:rsid w:val="00954F6F"/>
    <w:rsid w:val="009572B3"/>
    <w:rsid w:val="00961046"/>
    <w:rsid w:val="009673FA"/>
    <w:rsid w:val="0097001B"/>
    <w:rsid w:val="009721C8"/>
    <w:rsid w:val="009731F8"/>
    <w:rsid w:val="009740C2"/>
    <w:rsid w:val="00976023"/>
    <w:rsid w:val="00976601"/>
    <w:rsid w:val="009769B0"/>
    <w:rsid w:val="009771B8"/>
    <w:rsid w:val="0098291C"/>
    <w:rsid w:val="00982A91"/>
    <w:rsid w:val="009856A7"/>
    <w:rsid w:val="0098581E"/>
    <w:rsid w:val="009869CD"/>
    <w:rsid w:val="00987301"/>
    <w:rsid w:val="009878AD"/>
    <w:rsid w:val="00991CC1"/>
    <w:rsid w:val="0099234D"/>
    <w:rsid w:val="009927E7"/>
    <w:rsid w:val="00992B1D"/>
    <w:rsid w:val="0099338D"/>
    <w:rsid w:val="00994B37"/>
    <w:rsid w:val="00996041"/>
    <w:rsid w:val="00997CB9"/>
    <w:rsid w:val="009A055C"/>
    <w:rsid w:val="009A1037"/>
    <w:rsid w:val="009A1876"/>
    <w:rsid w:val="009A340F"/>
    <w:rsid w:val="009A40B8"/>
    <w:rsid w:val="009A6BC2"/>
    <w:rsid w:val="009A7CE3"/>
    <w:rsid w:val="009B0609"/>
    <w:rsid w:val="009B29B4"/>
    <w:rsid w:val="009B2D52"/>
    <w:rsid w:val="009B5AE5"/>
    <w:rsid w:val="009B60E2"/>
    <w:rsid w:val="009B73A1"/>
    <w:rsid w:val="009C0560"/>
    <w:rsid w:val="009C179D"/>
    <w:rsid w:val="009C1B01"/>
    <w:rsid w:val="009C34A0"/>
    <w:rsid w:val="009C3C41"/>
    <w:rsid w:val="009C3F08"/>
    <w:rsid w:val="009C4AF0"/>
    <w:rsid w:val="009C65E3"/>
    <w:rsid w:val="009C7174"/>
    <w:rsid w:val="009C7987"/>
    <w:rsid w:val="009C7A2E"/>
    <w:rsid w:val="009D0BBB"/>
    <w:rsid w:val="009D2320"/>
    <w:rsid w:val="009D2606"/>
    <w:rsid w:val="009D31BA"/>
    <w:rsid w:val="009D328A"/>
    <w:rsid w:val="009D50EC"/>
    <w:rsid w:val="009D66F3"/>
    <w:rsid w:val="009D67BF"/>
    <w:rsid w:val="009D70DB"/>
    <w:rsid w:val="009D777C"/>
    <w:rsid w:val="009E145F"/>
    <w:rsid w:val="009E1C9E"/>
    <w:rsid w:val="009E5B0F"/>
    <w:rsid w:val="009E5BDF"/>
    <w:rsid w:val="009E6F1C"/>
    <w:rsid w:val="009F05F3"/>
    <w:rsid w:val="009F0E94"/>
    <w:rsid w:val="009F1947"/>
    <w:rsid w:val="009F1CCD"/>
    <w:rsid w:val="009F2214"/>
    <w:rsid w:val="009F25B6"/>
    <w:rsid w:val="009F3C63"/>
    <w:rsid w:val="009F6133"/>
    <w:rsid w:val="009F61E6"/>
    <w:rsid w:val="009F721F"/>
    <w:rsid w:val="00A00A02"/>
    <w:rsid w:val="00A02C19"/>
    <w:rsid w:val="00A0684A"/>
    <w:rsid w:val="00A07948"/>
    <w:rsid w:val="00A10164"/>
    <w:rsid w:val="00A10A87"/>
    <w:rsid w:val="00A11EFE"/>
    <w:rsid w:val="00A1232B"/>
    <w:rsid w:val="00A12DF8"/>
    <w:rsid w:val="00A1368A"/>
    <w:rsid w:val="00A13863"/>
    <w:rsid w:val="00A1557D"/>
    <w:rsid w:val="00A160DD"/>
    <w:rsid w:val="00A1661B"/>
    <w:rsid w:val="00A166CD"/>
    <w:rsid w:val="00A17BCA"/>
    <w:rsid w:val="00A17F83"/>
    <w:rsid w:val="00A20410"/>
    <w:rsid w:val="00A20A37"/>
    <w:rsid w:val="00A21DEE"/>
    <w:rsid w:val="00A225E8"/>
    <w:rsid w:val="00A238CD"/>
    <w:rsid w:val="00A23C75"/>
    <w:rsid w:val="00A24AC9"/>
    <w:rsid w:val="00A25260"/>
    <w:rsid w:val="00A25BA6"/>
    <w:rsid w:val="00A26325"/>
    <w:rsid w:val="00A2682E"/>
    <w:rsid w:val="00A26D90"/>
    <w:rsid w:val="00A26ECA"/>
    <w:rsid w:val="00A27AAA"/>
    <w:rsid w:val="00A27B68"/>
    <w:rsid w:val="00A323CD"/>
    <w:rsid w:val="00A32432"/>
    <w:rsid w:val="00A3255C"/>
    <w:rsid w:val="00A34E03"/>
    <w:rsid w:val="00A36332"/>
    <w:rsid w:val="00A368A8"/>
    <w:rsid w:val="00A36A85"/>
    <w:rsid w:val="00A36CA6"/>
    <w:rsid w:val="00A40739"/>
    <w:rsid w:val="00A4095E"/>
    <w:rsid w:val="00A414B4"/>
    <w:rsid w:val="00A415DE"/>
    <w:rsid w:val="00A42822"/>
    <w:rsid w:val="00A43F87"/>
    <w:rsid w:val="00A44814"/>
    <w:rsid w:val="00A47300"/>
    <w:rsid w:val="00A473C2"/>
    <w:rsid w:val="00A4785A"/>
    <w:rsid w:val="00A4791F"/>
    <w:rsid w:val="00A506B8"/>
    <w:rsid w:val="00A50FFF"/>
    <w:rsid w:val="00A51218"/>
    <w:rsid w:val="00A53373"/>
    <w:rsid w:val="00A538C4"/>
    <w:rsid w:val="00A5487F"/>
    <w:rsid w:val="00A57C84"/>
    <w:rsid w:val="00A60CCC"/>
    <w:rsid w:val="00A6130D"/>
    <w:rsid w:val="00A6280E"/>
    <w:rsid w:val="00A6323A"/>
    <w:rsid w:val="00A63F1B"/>
    <w:rsid w:val="00A6484F"/>
    <w:rsid w:val="00A65309"/>
    <w:rsid w:val="00A655A1"/>
    <w:rsid w:val="00A65666"/>
    <w:rsid w:val="00A676EC"/>
    <w:rsid w:val="00A677AC"/>
    <w:rsid w:val="00A726F1"/>
    <w:rsid w:val="00A72EC1"/>
    <w:rsid w:val="00A7319F"/>
    <w:rsid w:val="00A731FD"/>
    <w:rsid w:val="00A737F6"/>
    <w:rsid w:val="00A73F88"/>
    <w:rsid w:val="00A74781"/>
    <w:rsid w:val="00A7511B"/>
    <w:rsid w:val="00A7617A"/>
    <w:rsid w:val="00A762F6"/>
    <w:rsid w:val="00A76993"/>
    <w:rsid w:val="00A77136"/>
    <w:rsid w:val="00A7725C"/>
    <w:rsid w:val="00A777A7"/>
    <w:rsid w:val="00A839FE"/>
    <w:rsid w:val="00A84933"/>
    <w:rsid w:val="00A849F4"/>
    <w:rsid w:val="00A84B0C"/>
    <w:rsid w:val="00A84B80"/>
    <w:rsid w:val="00A85F1E"/>
    <w:rsid w:val="00A87862"/>
    <w:rsid w:val="00A903C1"/>
    <w:rsid w:val="00A90CD1"/>
    <w:rsid w:val="00A91B88"/>
    <w:rsid w:val="00A91DD0"/>
    <w:rsid w:val="00A92225"/>
    <w:rsid w:val="00A92307"/>
    <w:rsid w:val="00A93C97"/>
    <w:rsid w:val="00A93F05"/>
    <w:rsid w:val="00A9434E"/>
    <w:rsid w:val="00A96473"/>
    <w:rsid w:val="00A97373"/>
    <w:rsid w:val="00AA137C"/>
    <w:rsid w:val="00AA195D"/>
    <w:rsid w:val="00AA2439"/>
    <w:rsid w:val="00AA4BBC"/>
    <w:rsid w:val="00AA577F"/>
    <w:rsid w:val="00AA7031"/>
    <w:rsid w:val="00AA7223"/>
    <w:rsid w:val="00AA73AE"/>
    <w:rsid w:val="00AB19CB"/>
    <w:rsid w:val="00AB1C31"/>
    <w:rsid w:val="00AB1F2B"/>
    <w:rsid w:val="00AB2EA9"/>
    <w:rsid w:val="00AB602F"/>
    <w:rsid w:val="00AB76E7"/>
    <w:rsid w:val="00AB7B7C"/>
    <w:rsid w:val="00AB7DB6"/>
    <w:rsid w:val="00AC04C0"/>
    <w:rsid w:val="00AC0D09"/>
    <w:rsid w:val="00AC1844"/>
    <w:rsid w:val="00AC1CC1"/>
    <w:rsid w:val="00AC1D3F"/>
    <w:rsid w:val="00AC1D86"/>
    <w:rsid w:val="00AC2AC0"/>
    <w:rsid w:val="00AC2E59"/>
    <w:rsid w:val="00AC36FE"/>
    <w:rsid w:val="00AC4690"/>
    <w:rsid w:val="00AC6DE9"/>
    <w:rsid w:val="00AC75E8"/>
    <w:rsid w:val="00AD1265"/>
    <w:rsid w:val="00AD3716"/>
    <w:rsid w:val="00AD3D39"/>
    <w:rsid w:val="00AD4821"/>
    <w:rsid w:val="00AD4DC4"/>
    <w:rsid w:val="00AD5BC9"/>
    <w:rsid w:val="00AD656F"/>
    <w:rsid w:val="00AD661C"/>
    <w:rsid w:val="00AD7BF3"/>
    <w:rsid w:val="00AE0429"/>
    <w:rsid w:val="00AE0C3F"/>
    <w:rsid w:val="00AE100A"/>
    <w:rsid w:val="00AE2B02"/>
    <w:rsid w:val="00AE3AA6"/>
    <w:rsid w:val="00AE43AB"/>
    <w:rsid w:val="00AE4571"/>
    <w:rsid w:val="00AE47FD"/>
    <w:rsid w:val="00AE61DD"/>
    <w:rsid w:val="00AE6E6C"/>
    <w:rsid w:val="00AF0073"/>
    <w:rsid w:val="00AF41B6"/>
    <w:rsid w:val="00AF55DA"/>
    <w:rsid w:val="00AF649A"/>
    <w:rsid w:val="00AF72CE"/>
    <w:rsid w:val="00B000AC"/>
    <w:rsid w:val="00B01E1E"/>
    <w:rsid w:val="00B02BB5"/>
    <w:rsid w:val="00B04E17"/>
    <w:rsid w:val="00B05574"/>
    <w:rsid w:val="00B06246"/>
    <w:rsid w:val="00B0722F"/>
    <w:rsid w:val="00B103C3"/>
    <w:rsid w:val="00B115E8"/>
    <w:rsid w:val="00B13B28"/>
    <w:rsid w:val="00B14369"/>
    <w:rsid w:val="00B1459E"/>
    <w:rsid w:val="00B15109"/>
    <w:rsid w:val="00B15717"/>
    <w:rsid w:val="00B15C2D"/>
    <w:rsid w:val="00B17290"/>
    <w:rsid w:val="00B213FB"/>
    <w:rsid w:val="00B21659"/>
    <w:rsid w:val="00B24728"/>
    <w:rsid w:val="00B250EE"/>
    <w:rsid w:val="00B26B30"/>
    <w:rsid w:val="00B27FE8"/>
    <w:rsid w:val="00B33212"/>
    <w:rsid w:val="00B335A2"/>
    <w:rsid w:val="00B34007"/>
    <w:rsid w:val="00B348FC"/>
    <w:rsid w:val="00B349EA"/>
    <w:rsid w:val="00B34AFC"/>
    <w:rsid w:val="00B35267"/>
    <w:rsid w:val="00B35991"/>
    <w:rsid w:val="00B35A67"/>
    <w:rsid w:val="00B37612"/>
    <w:rsid w:val="00B37E16"/>
    <w:rsid w:val="00B41E5C"/>
    <w:rsid w:val="00B41FD5"/>
    <w:rsid w:val="00B429EF"/>
    <w:rsid w:val="00B43712"/>
    <w:rsid w:val="00B4508C"/>
    <w:rsid w:val="00B46B0E"/>
    <w:rsid w:val="00B50002"/>
    <w:rsid w:val="00B51262"/>
    <w:rsid w:val="00B61557"/>
    <w:rsid w:val="00B61AAE"/>
    <w:rsid w:val="00B61CF0"/>
    <w:rsid w:val="00B62C5E"/>
    <w:rsid w:val="00B62CB8"/>
    <w:rsid w:val="00B6433F"/>
    <w:rsid w:val="00B64984"/>
    <w:rsid w:val="00B64EB7"/>
    <w:rsid w:val="00B65456"/>
    <w:rsid w:val="00B658C6"/>
    <w:rsid w:val="00B658E4"/>
    <w:rsid w:val="00B66AD8"/>
    <w:rsid w:val="00B700E0"/>
    <w:rsid w:val="00B70634"/>
    <w:rsid w:val="00B70E93"/>
    <w:rsid w:val="00B741E3"/>
    <w:rsid w:val="00B742C2"/>
    <w:rsid w:val="00B75433"/>
    <w:rsid w:val="00B75551"/>
    <w:rsid w:val="00B75F7C"/>
    <w:rsid w:val="00B77C38"/>
    <w:rsid w:val="00B80968"/>
    <w:rsid w:val="00B81CF4"/>
    <w:rsid w:val="00B83313"/>
    <w:rsid w:val="00B83B19"/>
    <w:rsid w:val="00B84CF9"/>
    <w:rsid w:val="00B85967"/>
    <w:rsid w:val="00B862D3"/>
    <w:rsid w:val="00B86546"/>
    <w:rsid w:val="00B90289"/>
    <w:rsid w:val="00B91432"/>
    <w:rsid w:val="00B9239B"/>
    <w:rsid w:val="00B92517"/>
    <w:rsid w:val="00B92EC9"/>
    <w:rsid w:val="00B93C15"/>
    <w:rsid w:val="00B94637"/>
    <w:rsid w:val="00B94A24"/>
    <w:rsid w:val="00B95AD4"/>
    <w:rsid w:val="00B96C04"/>
    <w:rsid w:val="00B97450"/>
    <w:rsid w:val="00BA0077"/>
    <w:rsid w:val="00BA0508"/>
    <w:rsid w:val="00BA1255"/>
    <w:rsid w:val="00BA2611"/>
    <w:rsid w:val="00BA37F5"/>
    <w:rsid w:val="00BA389B"/>
    <w:rsid w:val="00BA426F"/>
    <w:rsid w:val="00BA461F"/>
    <w:rsid w:val="00BB0DFA"/>
    <w:rsid w:val="00BB2D89"/>
    <w:rsid w:val="00BB2EC2"/>
    <w:rsid w:val="00BB3B81"/>
    <w:rsid w:val="00BB5956"/>
    <w:rsid w:val="00BB6899"/>
    <w:rsid w:val="00BB698D"/>
    <w:rsid w:val="00BB6AB9"/>
    <w:rsid w:val="00BC0129"/>
    <w:rsid w:val="00BC1409"/>
    <w:rsid w:val="00BC18CE"/>
    <w:rsid w:val="00BC400C"/>
    <w:rsid w:val="00BC4B37"/>
    <w:rsid w:val="00BC5104"/>
    <w:rsid w:val="00BC578B"/>
    <w:rsid w:val="00BC5809"/>
    <w:rsid w:val="00BC6CE7"/>
    <w:rsid w:val="00BD0107"/>
    <w:rsid w:val="00BD0756"/>
    <w:rsid w:val="00BD538C"/>
    <w:rsid w:val="00BD7966"/>
    <w:rsid w:val="00BE0D8A"/>
    <w:rsid w:val="00BE17E8"/>
    <w:rsid w:val="00BE2367"/>
    <w:rsid w:val="00BE3A9E"/>
    <w:rsid w:val="00BE548E"/>
    <w:rsid w:val="00BE6239"/>
    <w:rsid w:val="00BF0D89"/>
    <w:rsid w:val="00BF0FC0"/>
    <w:rsid w:val="00BF3C74"/>
    <w:rsid w:val="00BF42A8"/>
    <w:rsid w:val="00BF4695"/>
    <w:rsid w:val="00BF5520"/>
    <w:rsid w:val="00BF56DD"/>
    <w:rsid w:val="00BF6C13"/>
    <w:rsid w:val="00C000ED"/>
    <w:rsid w:val="00C01A22"/>
    <w:rsid w:val="00C01CC3"/>
    <w:rsid w:val="00C020CB"/>
    <w:rsid w:val="00C04907"/>
    <w:rsid w:val="00C053C8"/>
    <w:rsid w:val="00C05537"/>
    <w:rsid w:val="00C067F9"/>
    <w:rsid w:val="00C12155"/>
    <w:rsid w:val="00C12D86"/>
    <w:rsid w:val="00C137F1"/>
    <w:rsid w:val="00C13F41"/>
    <w:rsid w:val="00C156F6"/>
    <w:rsid w:val="00C15DC1"/>
    <w:rsid w:val="00C176C5"/>
    <w:rsid w:val="00C17E5D"/>
    <w:rsid w:val="00C202BD"/>
    <w:rsid w:val="00C21119"/>
    <w:rsid w:val="00C2141A"/>
    <w:rsid w:val="00C21C55"/>
    <w:rsid w:val="00C2235A"/>
    <w:rsid w:val="00C24312"/>
    <w:rsid w:val="00C24920"/>
    <w:rsid w:val="00C25011"/>
    <w:rsid w:val="00C253E4"/>
    <w:rsid w:val="00C256BE"/>
    <w:rsid w:val="00C27195"/>
    <w:rsid w:val="00C3164F"/>
    <w:rsid w:val="00C32287"/>
    <w:rsid w:val="00C32A19"/>
    <w:rsid w:val="00C3550E"/>
    <w:rsid w:val="00C35ABE"/>
    <w:rsid w:val="00C36710"/>
    <w:rsid w:val="00C367F7"/>
    <w:rsid w:val="00C37CB8"/>
    <w:rsid w:val="00C401CF"/>
    <w:rsid w:val="00C40A28"/>
    <w:rsid w:val="00C4449B"/>
    <w:rsid w:val="00C44FC7"/>
    <w:rsid w:val="00C47567"/>
    <w:rsid w:val="00C47B3D"/>
    <w:rsid w:val="00C5277B"/>
    <w:rsid w:val="00C54B5A"/>
    <w:rsid w:val="00C57907"/>
    <w:rsid w:val="00C57CD0"/>
    <w:rsid w:val="00C6010C"/>
    <w:rsid w:val="00C60A81"/>
    <w:rsid w:val="00C61DC9"/>
    <w:rsid w:val="00C641C2"/>
    <w:rsid w:val="00C64D6B"/>
    <w:rsid w:val="00C71F84"/>
    <w:rsid w:val="00C73BA8"/>
    <w:rsid w:val="00C743F4"/>
    <w:rsid w:val="00C75722"/>
    <w:rsid w:val="00C7628D"/>
    <w:rsid w:val="00C765F9"/>
    <w:rsid w:val="00C7765D"/>
    <w:rsid w:val="00C817A4"/>
    <w:rsid w:val="00C82425"/>
    <w:rsid w:val="00C8266C"/>
    <w:rsid w:val="00C85BE5"/>
    <w:rsid w:val="00C86F91"/>
    <w:rsid w:val="00C874F0"/>
    <w:rsid w:val="00C87920"/>
    <w:rsid w:val="00C9187B"/>
    <w:rsid w:val="00C91D52"/>
    <w:rsid w:val="00C91EAB"/>
    <w:rsid w:val="00C94DF3"/>
    <w:rsid w:val="00C9602D"/>
    <w:rsid w:val="00C96EB2"/>
    <w:rsid w:val="00CA0B6C"/>
    <w:rsid w:val="00CA1FD8"/>
    <w:rsid w:val="00CA2BD0"/>
    <w:rsid w:val="00CA2C78"/>
    <w:rsid w:val="00CA3043"/>
    <w:rsid w:val="00CA44A3"/>
    <w:rsid w:val="00CA7322"/>
    <w:rsid w:val="00CB23CE"/>
    <w:rsid w:val="00CB2428"/>
    <w:rsid w:val="00CB3907"/>
    <w:rsid w:val="00CB445A"/>
    <w:rsid w:val="00CB4EDC"/>
    <w:rsid w:val="00CB56CD"/>
    <w:rsid w:val="00CB6A3E"/>
    <w:rsid w:val="00CB6EE8"/>
    <w:rsid w:val="00CB7218"/>
    <w:rsid w:val="00CB7A8E"/>
    <w:rsid w:val="00CC030C"/>
    <w:rsid w:val="00CC117B"/>
    <w:rsid w:val="00CC23CE"/>
    <w:rsid w:val="00CC23FC"/>
    <w:rsid w:val="00CC2BEA"/>
    <w:rsid w:val="00CC2FC5"/>
    <w:rsid w:val="00CC3578"/>
    <w:rsid w:val="00CC46D4"/>
    <w:rsid w:val="00CC48BC"/>
    <w:rsid w:val="00CC4A75"/>
    <w:rsid w:val="00CC6276"/>
    <w:rsid w:val="00CC6843"/>
    <w:rsid w:val="00CC6E01"/>
    <w:rsid w:val="00CD12BD"/>
    <w:rsid w:val="00CD151B"/>
    <w:rsid w:val="00CD193B"/>
    <w:rsid w:val="00CD1D41"/>
    <w:rsid w:val="00CD4413"/>
    <w:rsid w:val="00CD45A5"/>
    <w:rsid w:val="00CD5433"/>
    <w:rsid w:val="00CD576A"/>
    <w:rsid w:val="00CD5A85"/>
    <w:rsid w:val="00CD5C06"/>
    <w:rsid w:val="00CD63CD"/>
    <w:rsid w:val="00CD6B64"/>
    <w:rsid w:val="00CD7559"/>
    <w:rsid w:val="00CD7A0F"/>
    <w:rsid w:val="00CD7A7A"/>
    <w:rsid w:val="00CE0F4F"/>
    <w:rsid w:val="00CE1B6F"/>
    <w:rsid w:val="00CE202C"/>
    <w:rsid w:val="00CE2D64"/>
    <w:rsid w:val="00CE44E2"/>
    <w:rsid w:val="00CE4DE6"/>
    <w:rsid w:val="00CE5323"/>
    <w:rsid w:val="00CF047B"/>
    <w:rsid w:val="00CF0985"/>
    <w:rsid w:val="00CF0A2E"/>
    <w:rsid w:val="00CF195F"/>
    <w:rsid w:val="00CF1CA3"/>
    <w:rsid w:val="00CF4DFF"/>
    <w:rsid w:val="00CF659B"/>
    <w:rsid w:val="00CF71BF"/>
    <w:rsid w:val="00D020B1"/>
    <w:rsid w:val="00D02F37"/>
    <w:rsid w:val="00D02F6F"/>
    <w:rsid w:val="00D0409E"/>
    <w:rsid w:val="00D04559"/>
    <w:rsid w:val="00D04EE1"/>
    <w:rsid w:val="00D06386"/>
    <w:rsid w:val="00D07015"/>
    <w:rsid w:val="00D118A8"/>
    <w:rsid w:val="00D1295F"/>
    <w:rsid w:val="00D12C56"/>
    <w:rsid w:val="00D12EF3"/>
    <w:rsid w:val="00D1343A"/>
    <w:rsid w:val="00D13517"/>
    <w:rsid w:val="00D147B8"/>
    <w:rsid w:val="00D14F23"/>
    <w:rsid w:val="00D1556E"/>
    <w:rsid w:val="00D15CE5"/>
    <w:rsid w:val="00D169E8"/>
    <w:rsid w:val="00D172D0"/>
    <w:rsid w:val="00D20858"/>
    <w:rsid w:val="00D210FA"/>
    <w:rsid w:val="00D211BF"/>
    <w:rsid w:val="00D21A6C"/>
    <w:rsid w:val="00D21ADE"/>
    <w:rsid w:val="00D22316"/>
    <w:rsid w:val="00D23197"/>
    <w:rsid w:val="00D2597B"/>
    <w:rsid w:val="00D26BC2"/>
    <w:rsid w:val="00D27EC0"/>
    <w:rsid w:val="00D303C0"/>
    <w:rsid w:val="00D30BB8"/>
    <w:rsid w:val="00D313EB"/>
    <w:rsid w:val="00D32BAD"/>
    <w:rsid w:val="00D32D9D"/>
    <w:rsid w:val="00D33186"/>
    <w:rsid w:val="00D33252"/>
    <w:rsid w:val="00D34658"/>
    <w:rsid w:val="00D35927"/>
    <w:rsid w:val="00D35FD4"/>
    <w:rsid w:val="00D37C0C"/>
    <w:rsid w:val="00D41019"/>
    <w:rsid w:val="00D41582"/>
    <w:rsid w:val="00D442DD"/>
    <w:rsid w:val="00D453FD"/>
    <w:rsid w:val="00D4682D"/>
    <w:rsid w:val="00D46BF9"/>
    <w:rsid w:val="00D47513"/>
    <w:rsid w:val="00D47581"/>
    <w:rsid w:val="00D507D9"/>
    <w:rsid w:val="00D512C2"/>
    <w:rsid w:val="00D51914"/>
    <w:rsid w:val="00D5260A"/>
    <w:rsid w:val="00D53FA3"/>
    <w:rsid w:val="00D5536F"/>
    <w:rsid w:val="00D55A07"/>
    <w:rsid w:val="00D55A7B"/>
    <w:rsid w:val="00D55C45"/>
    <w:rsid w:val="00D56D59"/>
    <w:rsid w:val="00D57355"/>
    <w:rsid w:val="00D57588"/>
    <w:rsid w:val="00D57838"/>
    <w:rsid w:val="00D57C3E"/>
    <w:rsid w:val="00D6316E"/>
    <w:rsid w:val="00D643C1"/>
    <w:rsid w:val="00D64FD3"/>
    <w:rsid w:val="00D661D2"/>
    <w:rsid w:val="00D6693D"/>
    <w:rsid w:val="00D67071"/>
    <w:rsid w:val="00D67F9C"/>
    <w:rsid w:val="00D71108"/>
    <w:rsid w:val="00D71729"/>
    <w:rsid w:val="00D7180D"/>
    <w:rsid w:val="00D7218F"/>
    <w:rsid w:val="00D7241C"/>
    <w:rsid w:val="00D73970"/>
    <w:rsid w:val="00D807D3"/>
    <w:rsid w:val="00D81292"/>
    <w:rsid w:val="00D816E0"/>
    <w:rsid w:val="00D824BC"/>
    <w:rsid w:val="00D82FB5"/>
    <w:rsid w:val="00D83A9F"/>
    <w:rsid w:val="00D8433E"/>
    <w:rsid w:val="00D86464"/>
    <w:rsid w:val="00D874E7"/>
    <w:rsid w:val="00D87D14"/>
    <w:rsid w:val="00D91074"/>
    <w:rsid w:val="00D92407"/>
    <w:rsid w:val="00D929F2"/>
    <w:rsid w:val="00D949E2"/>
    <w:rsid w:val="00D95F7C"/>
    <w:rsid w:val="00D96795"/>
    <w:rsid w:val="00D97742"/>
    <w:rsid w:val="00DA07DC"/>
    <w:rsid w:val="00DA186D"/>
    <w:rsid w:val="00DA4D0E"/>
    <w:rsid w:val="00DA543A"/>
    <w:rsid w:val="00DA5A10"/>
    <w:rsid w:val="00DB004E"/>
    <w:rsid w:val="00DB4208"/>
    <w:rsid w:val="00DB4589"/>
    <w:rsid w:val="00DB5056"/>
    <w:rsid w:val="00DB52C4"/>
    <w:rsid w:val="00DB58B0"/>
    <w:rsid w:val="00DB6072"/>
    <w:rsid w:val="00DB6395"/>
    <w:rsid w:val="00DB6B13"/>
    <w:rsid w:val="00DC0158"/>
    <w:rsid w:val="00DC1320"/>
    <w:rsid w:val="00DC3F01"/>
    <w:rsid w:val="00DC4559"/>
    <w:rsid w:val="00DC5D37"/>
    <w:rsid w:val="00DC693C"/>
    <w:rsid w:val="00DC7243"/>
    <w:rsid w:val="00DD1BBF"/>
    <w:rsid w:val="00DD2C43"/>
    <w:rsid w:val="00DD2F2B"/>
    <w:rsid w:val="00DD5D6F"/>
    <w:rsid w:val="00DD74E2"/>
    <w:rsid w:val="00DD7E2E"/>
    <w:rsid w:val="00DE016C"/>
    <w:rsid w:val="00DE01AB"/>
    <w:rsid w:val="00DE1FD5"/>
    <w:rsid w:val="00DE3083"/>
    <w:rsid w:val="00DE3A94"/>
    <w:rsid w:val="00DE3AE0"/>
    <w:rsid w:val="00DE3EEC"/>
    <w:rsid w:val="00DE57F6"/>
    <w:rsid w:val="00DE63ED"/>
    <w:rsid w:val="00DE6681"/>
    <w:rsid w:val="00DE76DC"/>
    <w:rsid w:val="00DE7816"/>
    <w:rsid w:val="00DF0132"/>
    <w:rsid w:val="00DF091D"/>
    <w:rsid w:val="00DF0E2E"/>
    <w:rsid w:val="00DF19DC"/>
    <w:rsid w:val="00DF1B88"/>
    <w:rsid w:val="00DF2C12"/>
    <w:rsid w:val="00DF3BFE"/>
    <w:rsid w:val="00DF4470"/>
    <w:rsid w:val="00DF533C"/>
    <w:rsid w:val="00DF6DDC"/>
    <w:rsid w:val="00DF6EBD"/>
    <w:rsid w:val="00DF70BF"/>
    <w:rsid w:val="00DF70E9"/>
    <w:rsid w:val="00DF7DB2"/>
    <w:rsid w:val="00E010B9"/>
    <w:rsid w:val="00E023E3"/>
    <w:rsid w:val="00E0261D"/>
    <w:rsid w:val="00E045E6"/>
    <w:rsid w:val="00E05DD2"/>
    <w:rsid w:val="00E06C2C"/>
    <w:rsid w:val="00E076F8"/>
    <w:rsid w:val="00E07F65"/>
    <w:rsid w:val="00E10F0E"/>
    <w:rsid w:val="00E112A1"/>
    <w:rsid w:val="00E11C14"/>
    <w:rsid w:val="00E12D5C"/>
    <w:rsid w:val="00E13D19"/>
    <w:rsid w:val="00E13F6D"/>
    <w:rsid w:val="00E141EC"/>
    <w:rsid w:val="00E141F2"/>
    <w:rsid w:val="00E1564F"/>
    <w:rsid w:val="00E16DE5"/>
    <w:rsid w:val="00E17B9F"/>
    <w:rsid w:val="00E17F93"/>
    <w:rsid w:val="00E215BD"/>
    <w:rsid w:val="00E227AE"/>
    <w:rsid w:val="00E231CA"/>
    <w:rsid w:val="00E2373A"/>
    <w:rsid w:val="00E23A66"/>
    <w:rsid w:val="00E247B2"/>
    <w:rsid w:val="00E24991"/>
    <w:rsid w:val="00E25316"/>
    <w:rsid w:val="00E2686D"/>
    <w:rsid w:val="00E26B3B"/>
    <w:rsid w:val="00E2792C"/>
    <w:rsid w:val="00E305FF"/>
    <w:rsid w:val="00E314D1"/>
    <w:rsid w:val="00E336E5"/>
    <w:rsid w:val="00E33767"/>
    <w:rsid w:val="00E3444D"/>
    <w:rsid w:val="00E345F2"/>
    <w:rsid w:val="00E34CAC"/>
    <w:rsid w:val="00E41B92"/>
    <w:rsid w:val="00E41C36"/>
    <w:rsid w:val="00E43323"/>
    <w:rsid w:val="00E43A88"/>
    <w:rsid w:val="00E445C4"/>
    <w:rsid w:val="00E453F3"/>
    <w:rsid w:val="00E45A51"/>
    <w:rsid w:val="00E46BD6"/>
    <w:rsid w:val="00E5133F"/>
    <w:rsid w:val="00E51B96"/>
    <w:rsid w:val="00E5215B"/>
    <w:rsid w:val="00E52536"/>
    <w:rsid w:val="00E54458"/>
    <w:rsid w:val="00E54BC3"/>
    <w:rsid w:val="00E55368"/>
    <w:rsid w:val="00E55BBC"/>
    <w:rsid w:val="00E564C7"/>
    <w:rsid w:val="00E576E8"/>
    <w:rsid w:val="00E60C29"/>
    <w:rsid w:val="00E611DA"/>
    <w:rsid w:val="00E62697"/>
    <w:rsid w:val="00E62878"/>
    <w:rsid w:val="00E62E62"/>
    <w:rsid w:val="00E63955"/>
    <w:rsid w:val="00E63CE5"/>
    <w:rsid w:val="00E65C1E"/>
    <w:rsid w:val="00E666A9"/>
    <w:rsid w:val="00E67D54"/>
    <w:rsid w:val="00E7180B"/>
    <w:rsid w:val="00E72087"/>
    <w:rsid w:val="00E73AD4"/>
    <w:rsid w:val="00E7436E"/>
    <w:rsid w:val="00E7515D"/>
    <w:rsid w:val="00E765DD"/>
    <w:rsid w:val="00E80639"/>
    <w:rsid w:val="00E81641"/>
    <w:rsid w:val="00E81F98"/>
    <w:rsid w:val="00E8219E"/>
    <w:rsid w:val="00E82697"/>
    <w:rsid w:val="00E82953"/>
    <w:rsid w:val="00E82E97"/>
    <w:rsid w:val="00E83902"/>
    <w:rsid w:val="00E8428E"/>
    <w:rsid w:val="00E84ACD"/>
    <w:rsid w:val="00E84D20"/>
    <w:rsid w:val="00E85157"/>
    <w:rsid w:val="00E85B55"/>
    <w:rsid w:val="00E86704"/>
    <w:rsid w:val="00E86E7D"/>
    <w:rsid w:val="00E90638"/>
    <w:rsid w:val="00E90AEC"/>
    <w:rsid w:val="00E91D78"/>
    <w:rsid w:val="00E92786"/>
    <w:rsid w:val="00E94B06"/>
    <w:rsid w:val="00E95350"/>
    <w:rsid w:val="00E955C0"/>
    <w:rsid w:val="00EA0F56"/>
    <w:rsid w:val="00EA19F6"/>
    <w:rsid w:val="00EA41DE"/>
    <w:rsid w:val="00EA4D49"/>
    <w:rsid w:val="00EA4D83"/>
    <w:rsid w:val="00EA51A5"/>
    <w:rsid w:val="00EA5435"/>
    <w:rsid w:val="00EA637F"/>
    <w:rsid w:val="00EA6C9B"/>
    <w:rsid w:val="00EA7559"/>
    <w:rsid w:val="00EA7585"/>
    <w:rsid w:val="00EA7B4C"/>
    <w:rsid w:val="00EB0F89"/>
    <w:rsid w:val="00EB1112"/>
    <w:rsid w:val="00EB1FD3"/>
    <w:rsid w:val="00EB4AD1"/>
    <w:rsid w:val="00EB5626"/>
    <w:rsid w:val="00EB6F48"/>
    <w:rsid w:val="00EC0D37"/>
    <w:rsid w:val="00EC1DC6"/>
    <w:rsid w:val="00EC39F4"/>
    <w:rsid w:val="00EC59A2"/>
    <w:rsid w:val="00EC613C"/>
    <w:rsid w:val="00EC63B0"/>
    <w:rsid w:val="00EC6B4B"/>
    <w:rsid w:val="00EC6CD5"/>
    <w:rsid w:val="00ED0B7F"/>
    <w:rsid w:val="00ED1C16"/>
    <w:rsid w:val="00ED209E"/>
    <w:rsid w:val="00ED20FE"/>
    <w:rsid w:val="00ED2123"/>
    <w:rsid w:val="00ED69FD"/>
    <w:rsid w:val="00ED79DD"/>
    <w:rsid w:val="00EE1A09"/>
    <w:rsid w:val="00EE29B3"/>
    <w:rsid w:val="00EE4687"/>
    <w:rsid w:val="00EE5C05"/>
    <w:rsid w:val="00EE5EAA"/>
    <w:rsid w:val="00EE69C2"/>
    <w:rsid w:val="00EE751D"/>
    <w:rsid w:val="00EE7736"/>
    <w:rsid w:val="00EF04BB"/>
    <w:rsid w:val="00EF06F3"/>
    <w:rsid w:val="00EF16FF"/>
    <w:rsid w:val="00EF4122"/>
    <w:rsid w:val="00EF5298"/>
    <w:rsid w:val="00EF5F89"/>
    <w:rsid w:val="00EF6175"/>
    <w:rsid w:val="00EF7F0D"/>
    <w:rsid w:val="00F00CFF"/>
    <w:rsid w:val="00F01C8F"/>
    <w:rsid w:val="00F024BE"/>
    <w:rsid w:val="00F02675"/>
    <w:rsid w:val="00F02AB8"/>
    <w:rsid w:val="00F03426"/>
    <w:rsid w:val="00F04000"/>
    <w:rsid w:val="00F06237"/>
    <w:rsid w:val="00F10B77"/>
    <w:rsid w:val="00F10C4F"/>
    <w:rsid w:val="00F1103C"/>
    <w:rsid w:val="00F12649"/>
    <w:rsid w:val="00F16757"/>
    <w:rsid w:val="00F1753F"/>
    <w:rsid w:val="00F17AF4"/>
    <w:rsid w:val="00F225D0"/>
    <w:rsid w:val="00F2260D"/>
    <w:rsid w:val="00F27172"/>
    <w:rsid w:val="00F305C7"/>
    <w:rsid w:val="00F30E6A"/>
    <w:rsid w:val="00F322CD"/>
    <w:rsid w:val="00F32998"/>
    <w:rsid w:val="00F33DA5"/>
    <w:rsid w:val="00F33DCC"/>
    <w:rsid w:val="00F34CD3"/>
    <w:rsid w:val="00F34D3F"/>
    <w:rsid w:val="00F352CE"/>
    <w:rsid w:val="00F37EB1"/>
    <w:rsid w:val="00F40D24"/>
    <w:rsid w:val="00F40F03"/>
    <w:rsid w:val="00F4113E"/>
    <w:rsid w:val="00F42692"/>
    <w:rsid w:val="00F42839"/>
    <w:rsid w:val="00F42AF4"/>
    <w:rsid w:val="00F43484"/>
    <w:rsid w:val="00F4357B"/>
    <w:rsid w:val="00F43682"/>
    <w:rsid w:val="00F43C71"/>
    <w:rsid w:val="00F44F67"/>
    <w:rsid w:val="00F45C54"/>
    <w:rsid w:val="00F46336"/>
    <w:rsid w:val="00F519C3"/>
    <w:rsid w:val="00F52072"/>
    <w:rsid w:val="00F52ECF"/>
    <w:rsid w:val="00F53719"/>
    <w:rsid w:val="00F5480C"/>
    <w:rsid w:val="00F549B7"/>
    <w:rsid w:val="00F54CD6"/>
    <w:rsid w:val="00F5556E"/>
    <w:rsid w:val="00F55E96"/>
    <w:rsid w:val="00F57351"/>
    <w:rsid w:val="00F5792C"/>
    <w:rsid w:val="00F61BB5"/>
    <w:rsid w:val="00F622BF"/>
    <w:rsid w:val="00F6360B"/>
    <w:rsid w:val="00F63AEC"/>
    <w:rsid w:val="00F64A1F"/>
    <w:rsid w:val="00F64EA0"/>
    <w:rsid w:val="00F65F94"/>
    <w:rsid w:val="00F668BD"/>
    <w:rsid w:val="00F70795"/>
    <w:rsid w:val="00F70DF0"/>
    <w:rsid w:val="00F729E6"/>
    <w:rsid w:val="00F73EDE"/>
    <w:rsid w:val="00F74434"/>
    <w:rsid w:val="00F7562C"/>
    <w:rsid w:val="00F77857"/>
    <w:rsid w:val="00F77A9A"/>
    <w:rsid w:val="00F806B9"/>
    <w:rsid w:val="00F8303E"/>
    <w:rsid w:val="00F83C33"/>
    <w:rsid w:val="00F8443A"/>
    <w:rsid w:val="00F84556"/>
    <w:rsid w:val="00F85330"/>
    <w:rsid w:val="00F85706"/>
    <w:rsid w:val="00F860F7"/>
    <w:rsid w:val="00F873F8"/>
    <w:rsid w:val="00F8773C"/>
    <w:rsid w:val="00F9041F"/>
    <w:rsid w:val="00F90C72"/>
    <w:rsid w:val="00F9117C"/>
    <w:rsid w:val="00F914B8"/>
    <w:rsid w:val="00F9309D"/>
    <w:rsid w:val="00F94329"/>
    <w:rsid w:val="00F9629D"/>
    <w:rsid w:val="00F97584"/>
    <w:rsid w:val="00F97CD8"/>
    <w:rsid w:val="00FA14ED"/>
    <w:rsid w:val="00FA2004"/>
    <w:rsid w:val="00FA2087"/>
    <w:rsid w:val="00FA2DE4"/>
    <w:rsid w:val="00FA345C"/>
    <w:rsid w:val="00FA3B1F"/>
    <w:rsid w:val="00FA3EF9"/>
    <w:rsid w:val="00FA3F94"/>
    <w:rsid w:val="00FA4111"/>
    <w:rsid w:val="00FA4B4C"/>
    <w:rsid w:val="00FA4CE5"/>
    <w:rsid w:val="00FA7A6C"/>
    <w:rsid w:val="00FA7AE9"/>
    <w:rsid w:val="00FB05DB"/>
    <w:rsid w:val="00FB0EAD"/>
    <w:rsid w:val="00FB1FB3"/>
    <w:rsid w:val="00FB36A3"/>
    <w:rsid w:val="00FB4815"/>
    <w:rsid w:val="00FB4FFB"/>
    <w:rsid w:val="00FB50B3"/>
    <w:rsid w:val="00FB68C0"/>
    <w:rsid w:val="00FB7631"/>
    <w:rsid w:val="00FC16F5"/>
    <w:rsid w:val="00FC16F8"/>
    <w:rsid w:val="00FC3AE5"/>
    <w:rsid w:val="00FC406B"/>
    <w:rsid w:val="00FC45FF"/>
    <w:rsid w:val="00FC5AFE"/>
    <w:rsid w:val="00FC757F"/>
    <w:rsid w:val="00FC7EF7"/>
    <w:rsid w:val="00FC7FEB"/>
    <w:rsid w:val="00FD0083"/>
    <w:rsid w:val="00FD0136"/>
    <w:rsid w:val="00FD04EB"/>
    <w:rsid w:val="00FD1142"/>
    <w:rsid w:val="00FD216A"/>
    <w:rsid w:val="00FD21BD"/>
    <w:rsid w:val="00FD381C"/>
    <w:rsid w:val="00FD4580"/>
    <w:rsid w:val="00FD4C80"/>
    <w:rsid w:val="00FD5425"/>
    <w:rsid w:val="00FD71E7"/>
    <w:rsid w:val="00FD73C0"/>
    <w:rsid w:val="00FE067B"/>
    <w:rsid w:val="00FE261A"/>
    <w:rsid w:val="00FE72BB"/>
    <w:rsid w:val="00FF1390"/>
    <w:rsid w:val="00FF1B0A"/>
    <w:rsid w:val="00FF1D1C"/>
    <w:rsid w:val="00FF37BE"/>
    <w:rsid w:val="00FF3C3C"/>
    <w:rsid w:val="00FF551A"/>
    <w:rsid w:val="00FF5ADB"/>
    <w:rsid w:val="00FF6F78"/>
    <w:rsid w:val="045A8917"/>
    <w:rsid w:val="0528F015"/>
    <w:rsid w:val="060096B8"/>
    <w:rsid w:val="06172E43"/>
    <w:rsid w:val="142A150F"/>
    <w:rsid w:val="1514712D"/>
    <w:rsid w:val="180279CD"/>
    <w:rsid w:val="1A536385"/>
    <w:rsid w:val="1B221257"/>
    <w:rsid w:val="21359A2E"/>
    <w:rsid w:val="21E2E75A"/>
    <w:rsid w:val="2236578D"/>
    <w:rsid w:val="22569FFA"/>
    <w:rsid w:val="22D5F003"/>
    <w:rsid w:val="26C8EFB5"/>
    <w:rsid w:val="2F31F9E3"/>
    <w:rsid w:val="2F3FF1A1"/>
    <w:rsid w:val="2FC62953"/>
    <w:rsid w:val="3FA7515E"/>
    <w:rsid w:val="41061D53"/>
    <w:rsid w:val="41554E9E"/>
    <w:rsid w:val="41D85BA7"/>
    <w:rsid w:val="47E853E1"/>
    <w:rsid w:val="4A4A43AC"/>
    <w:rsid w:val="4EAABCC9"/>
    <w:rsid w:val="50AAE292"/>
    <w:rsid w:val="524D10F9"/>
    <w:rsid w:val="54F96001"/>
    <w:rsid w:val="56870260"/>
    <w:rsid w:val="5AD7C2D1"/>
    <w:rsid w:val="5F1D7FF6"/>
    <w:rsid w:val="6503E23F"/>
    <w:rsid w:val="69A67822"/>
    <w:rsid w:val="6C665B81"/>
    <w:rsid w:val="72890863"/>
    <w:rsid w:val="75C747D8"/>
    <w:rsid w:val="7CF3719F"/>
    <w:rsid w:val="7E68B2AA"/>
    <w:rsid w:val="7F33C41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C54C025"/>
  <w14:defaultImageDpi w14:val="300"/>
  <w15:docId w15:val="{F38C188B-977F-4EC2-8A1B-BD0EABAC52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2. Subheading not in line"/>
    <w:next w:val="Chapter1Body"/>
    <w:qFormat/>
    <w:rsid w:val="00D67071"/>
    <w:rPr>
      <w:rFonts w:asciiTheme="majorHAnsi" w:eastAsia="Times New Roman" w:hAnsiTheme="majorHAnsi" w:cs="Times New Roman"/>
      <w:b/>
    </w:rPr>
  </w:style>
  <w:style w:type="paragraph" w:styleId="Heading1">
    <w:name w:val="heading 1"/>
    <w:aliases w:val="1. Chapter Heading"/>
    <w:basedOn w:val="ListParagraph"/>
    <w:next w:val="Normal"/>
    <w:link w:val="Heading1Char"/>
    <w:uiPriority w:val="9"/>
    <w:qFormat/>
    <w:rsid w:val="00D67071"/>
    <w:pPr>
      <w:numPr>
        <w:numId w:val="1"/>
      </w:numPr>
      <w:outlineLvl w:val="0"/>
    </w:pPr>
    <w:rPr>
      <w:rFonts w:cstheme="majorHAnsi"/>
      <w:sz w:val="28"/>
      <w:szCs w:val="28"/>
    </w:rPr>
  </w:style>
  <w:style w:type="paragraph" w:styleId="Heading2">
    <w:name w:val="heading 2"/>
    <w:basedOn w:val="Chapter1Body"/>
    <w:next w:val="Normal"/>
    <w:link w:val="Heading2Char"/>
    <w:uiPriority w:val="9"/>
    <w:unhideWhenUsed/>
    <w:rsid w:val="00D67071"/>
    <w:pPr>
      <w:numPr>
        <w:numId w:val="0"/>
      </w:numPr>
      <w:outlineLvl w:val="1"/>
    </w:pPr>
    <w:rPr>
      <w:sz w:val="36"/>
      <w:szCs w:val="36"/>
    </w:rPr>
  </w:style>
  <w:style w:type="paragraph" w:styleId="Heading3">
    <w:name w:val="heading 3"/>
    <w:aliases w:val="body 5"/>
    <w:basedOn w:val="Chapter1Body"/>
    <w:next w:val="Normal"/>
    <w:link w:val="Heading3Char"/>
    <w:uiPriority w:val="9"/>
    <w:unhideWhenUsed/>
    <w:rsid w:val="00437F7D"/>
    <w:pPr>
      <w:numPr>
        <w:numId w:val="6"/>
      </w:numPr>
      <w:outlineLvl w:val="2"/>
    </w:pPr>
    <w:rPr>
      <w:iCs/>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ink">
    <w:name w:val="Link"/>
    <w:basedOn w:val="Normal"/>
    <w:rsid w:val="008B1224"/>
  </w:style>
  <w:style w:type="paragraph" w:styleId="BalloonText">
    <w:name w:val="Balloon Text"/>
    <w:basedOn w:val="Normal"/>
    <w:link w:val="BalloonTextChar"/>
    <w:uiPriority w:val="99"/>
    <w:semiHidden/>
    <w:unhideWhenUsed/>
    <w:rsid w:val="00D41582"/>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D41582"/>
    <w:rPr>
      <w:rFonts w:ascii="Lucida Grande" w:hAnsi="Lucida Grande" w:cs="Lucida Grande"/>
      <w:sz w:val="18"/>
      <w:szCs w:val="18"/>
    </w:rPr>
  </w:style>
  <w:style w:type="character" w:styleId="Hyperlink">
    <w:name w:val="Hyperlink"/>
    <w:basedOn w:val="DefaultParagraphFont"/>
    <w:uiPriority w:val="99"/>
    <w:unhideWhenUsed/>
    <w:rsid w:val="008B1224"/>
    <w:rPr>
      <w:color w:val="3E3E3E"/>
      <w:u w:val="single"/>
    </w:rPr>
  </w:style>
  <w:style w:type="paragraph" w:styleId="Title">
    <w:name w:val="Title"/>
    <w:basedOn w:val="Normal"/>
    <w:next w:val="Normal"/>
    <w:link w:val="TitleChar"/>
    <w:uiPriority w:val="10"/>
    <w:rsid w:val="00D67071"/>
    <w:pPr>
      <w:ind w:left="1440"/>
    </w:pPr>
    <w:rPr>
      <w:b w:val="0"/>
      <w:bCs/>
      <w:sz w:val="42"/>
      <w:szCs w:val="42"/>
    </w:rPr>
  </w:style>
  <w:style w:type="character" w:customStyle="1" w:styleId="TitleChar">
    <w:name w:val="Title Char"/>
    <w:basedOn w:val="DefaultParagraphFont"/>
    <w:link w:val="Title"/>
    <w:uiPriority w:val="10"/>
    <w:rsid w:val="00D67071"/>
    <w:rPr>
      <w:rFonts w:asciiTheme="majorHAnsi" w:eastAsia="Times New Roman" w:hAnsiTheme="majorHAnsi" w:cs="Times New Roman"/>
      <w:bCs/>
      <w:sz w:val="42"/>
      <w:szCs w:val="42"/>
    </w:rPr>
  </w:style>
  <w:style w:type="character" w:styleId="FollowedHyperlink">
    <w:name w:val="FollowedHyperlink"/>
    <w:basedOn w:val="DefaultParagraphFont"/>
    <w:uiPriority w:val="99"/>
    <w:semiHidden/>
    <w:unhideWhenUsed/>
    <w:rsid w:val="008B1224"/>
    <w:rPr>
      <w:color w:val="954F72" w:themeColor="followedHyperlink"/>
      <w:u w:val="single"/>
    </w:rPr>
  </w:style>
  <w:style w:type="paragraph" w:styleId="NoSpacing">
    <w:name w:val="No Spacing"/>
    <w:aliases w:val="3. Chapter 4 Body,Body 4"/>
    <w:basedOn w:val="Chapter1Body"/>
    <w:next w:val="Chapter4Body"/>
    <w:link w:val="NoSpacingChar"/>
    <w:uiPriority w:val="1"/>
    <w:qFormat/>
    <w:rsid w:val="0000114E"/>
    <w:pPr>
      <w:numPr>
        <w:numId w:val="4"/>
      </w:numPr>
    </w:pPr>
    <w:rPr>
      <w:bCs/>
      <w:szCs w:val="22"/>
      <w:lang w:val="en-US" w:eastAsia="zh-CN"/>
    </w:rPr>
  </w:style>
  <w:style w:type="character" w:customStyle="1" w:styleId="NoSpacingChar">
    <w:name w:val="No Spacing Char"/>
    <w:aliases w:val="3. Chapter 4 Body Char,Body 4 Char"/>
    <w:basedOn w:val="DefaultParagraphFont"/>
    <w:link w:val="NoSpacing"/>
    <w:uiPriority w:val="1"/>
    <w:rsid w:val="0000114E"/>
    <w:rPr>
      <w:rFonts w:asciiTheme="majorHAnsi" w:eastAsia="Times New Roman" w:hAnsiTheme="majorHAnsi" w:cs="Times New Roman"/>
      <w:bCs/>
      <w:szCs w:val="22"/>
      <w:lang w:val="en-US" w:eastAsia="zh-CN"/>
    </w:rPr>
  </w:style>
  <w:style w:type="paragraph" w:styleId="Header">
    <w:name w:val="header"/>
    <w:basedOn w:val="Normal"/>
    <w:link w:val="HeaderChar"/>
    <w:uiPriority w:val="99"/>
    <w:unhideWhenUsed/>
    <w:rsid w:val="007D2C47"/>
    <w:pPr>
      <w:tabs>
        <w:tab w:val="center" w:pos="4513"/>
        <w:tab w:val="right" w:pos="9026"/>
      </w:tabs>
    </w:pPr>
  </w:style>
  <w:style w:type="character" w:customStyle="1" w:styleId="HeaderChar">
    <w:name w:val="Header Char"/>
    <w:basedOn w:val="DefaultParagraphFont"/>
    <w:link w:val="Header"/>
    <w:uiPriority w:val="99"/>
    <w:rsid w:val="007D2C47"/>
    <w:rPr>
      <w:rFonts w:ascii="COOPERHEWITT-BOOKITALIC" w:hAnsi="COOPERHEWITT-BOOKITALIC"/>
      <w:sz w:val="20"/>
      <w:szCs w:val="20"/>
      <w:lang w:val="en-US"/>
    </w:rPr>
  </w:style>
  <w:style w:type="paragraph" w:styleId="Footer">
    <w:name w:val="footer"/>
    <w:basedOn w:val="Normal"/>
    <w:link w:val="FooterChar"/>
    <w:uiPriority w:val="99"/>
    <w:unhideWhenUsed/>
    <w:rsid w:val="007D2C47"/>
    <w:pPr>
      <w:tabs>
        <w:tab w:val="center" w:pos="4513"/>
        <w:tab w:val="right" w:pos="9026"/>
      </w:tabs>
    </w:pPr>
  </w:style>
  <w:style w:type="character" w:customStyle="1" w:styleId="FooterChar">
    <w:name w:val="Footer Char"/>
    <w:basedOn w:val="DefaultParagraphFont"/>
    <w:link w:val="Footer"/>
    <w:uiPriority w:val="99"/>
    <w:rsid w:val="007D2C47"/>
    <w:rPr>
      <w:rFonts w:ascii="COOPERHEWITT-BOOKITALIC" w:hAnsi="COOPERHEWITT-BOOKITALIC"/>
      <w:sz w:val="20"/>
      <w:szCs w:val="20"/>
      <w:lang w:val="en-US"/>
    </w:rPr>
  </w:style>
  <w:style w:type="character" w:customStyle="1" w:styleId="Heading1Char">
    <w:name w:val="Heading 1 Char"/>
    <w:aliases w:val="1. Chapter Heading Char"/>
    <w:basedOn w:val="DefaultParagraphFont"/>
    <w:link w:val="Heading1"/>
    <w:uiPriority w:val="9"/>
    <w:rsid w:val="00D67071"/>
    <w:rPr>
      <w:rFonts w:asciiTheme="majorHAnsi" w:eastAsia="Times New Roman" w:hAnsiTheme="majorHAnsi" w:cstheme="majorHAnsi"/>
      <w:b/>
      <w:sz w:val="28"/>
      <w:szCs w:val="28"/>
    </w:rPr>
  </w:style>
  <w:style w:type="character" w:styleId="SubtleEmphasis">
    <w:name w:val="Subtle Emphasis"/>
    <w:basedOn w:val="DefaultParagraphFont"/>
    <w:uiPriority w:val="19"/>
    <w:qFormat/>
    <w:rsid w:val="001C49D3"/>
    <w:rPr>
      <w:color w:val="0070C0"/>
    </w:rPr>
  </w:style>
  <w:style w:type="character" w:styleId="IntenseEmphasis">
    <w:name w:val="Intense Emphasis"/>
    <w:basedOn w:val="DefaultParagraphFont"/>
    <w:uiPriority w:val="21"/>
    <w:rsid w:val="00793A67"/>
    <w:rPr>
      <w:i/>
      <w:iCs/>
      <w:color w:val="4472C4" w:themeColor="accent1"/>
    </w:rPr>
  </w:style>
  <w:style w:type="character" w:styleId="Strong">
    <w:name w:val="Strong"/>
    <w:uiPriority w:val="22"/>
    <w:qFormat/>
    <w:rsid w:val="00904002"/>
  </w:style>
  <w:style w:type="paragraph" w:styleId="Subtitle">
    <w:name w:val="Subtitle"/>
    <w:basedOn w:val="Bodycolumn"/>
    <w:next w:val="Normal"/>
    <w:link w:val="SubtitleChar"/>
    <w:uiPriority w:val="11"/>
    <w:rsid w:val="00E112A1"/>
    <w:pPr>
      <w:spacing w:line="240" w:lineRule="auto"/>
    </w:pPr>
    <w:rPr>
      <w:rFonts w:asciiTheme="majorHAnsi" w:hAnsiTheme="majorHAnsi"/>
      <w:bCs/>
      <w:color w:val="000000" w:themeColor="text1"/>
    </w:rPr>
  </w:style>
  <w:style w:type="character" w:customStyle="1" w:styleId="SubtitleChar">
    <w:name w:val="Subtitle Char"/>
    <w:basedOn w:val="DefaultParagraphFont"/>
    <w:link w:val="Subtitle"/>
    <w:uiPriority w:val="11"/>
    <w:rsid w:val="00E112A1"/>
    <w:rPr>
      <w:rFonts w:asciiTheme="majorHAnsi" w:eastAsia="Times New Roman" w:hAnsiTheme="majorHAnsi" w:cs="COOPERHEWITT-BOOK"/>
      <w:b/>
      <w:bCs/>
      <w:color w:val="000000" w:themeColor="text1"/>
      <w:spacing w:val="2"/>
    </w:rPr>
  </w:style>
  <w:style w:type="character" w:customStyle="1" w:styleId="Heading2Char">
    <w:name w:val="Heading 2 Char"/>
    <w:basedOn w:val="DefaultParagraphFont"/>
    <w:link w:val="Heading2"/>
    <w:uiPriority w:val="9"/>
    <w:rsid w:val="00D67071"/>
    <w:rPr>
      <w:rFonts w:asciiTheme="majorHAnsi" w:eastAsia="Times New Roman" w:hAnsiTheme="majorHAnsi" w:cs="Times New Roman"/>
      <w:sz w:val="36"/>
      <w:szCs w:val="36"/>
    </w:rPr>
  </w:style>
  <w:style w:type="paragraph" w:customStyle="1" w:styleId="Bodycolumn">
    <w:name w:val="Body column"/>
    <w:basedOn w:val="Normal"/>
    <w:uiPriority w:val="99"/>
    <w:rsid w:val="00E63955"/>
    <w:pPr>
      <w:widowControl w:val="0"/>
      <w:suppressAutoHyphens/>
      <w:autoSpaceDE w:val="0"/>
      <w:autoSpaceDN w:val="0"/>
      <w:adjustRightInd w:val="0"/>
      <w:spacing w:line="360" w:lineRule="atLeast"/>
      <w:textAlignment w:val="center"/>
    </w:pPr>
    <w:rPr>
      <w:rFonts w:ascii="COOPERHEWITT-BOOK" w:hAnsi="COOPERHEWITT-BOOK" w:cs="COOPERHEWITT-BOOK"/>
      <w:color w:val="000000"/>
      <w:spacing w:val="2"/>
    </w:rPr>
  </w:style>
  <w:style w:type="paragraph" w:customStyle="1" w:styleId="Chapter1Body">
    <w:name w:val="Chapter 1 Body"/>
    <w:basedOn w:val="Normal"/>
    <w:link w:val="Chapter1BodyChar"/>
    <w:qFormat/>
    <w:rsid w:val="0056560C"/>
    <w:pPr>
      <w:numPr>
        <w:numId w:val="2"/>
      </w:numPr>
      <w:snapToGrid w:val="0"/>
      <w:spacing w:before="160" w:after="160" w:line="240" w:lineRule="atLeast"/>
    </w:pPr>
    <w:rPr>
      <w:b w:val="0"/>
    </w:rPr>
  </w:style>
  <w:style w:type="paragraph" w:customStyle="1" w:styleId="Chapter3Body">
    <w:name w:val="Chapter 3 Body"/>
    <w:basedOn w:val="Chapter1Body"/>
    <w:link w:val="Chapter3BodyChar"/>
    <w:qFormat/>
    <w:rsid w:val="008E1EFA"/>
    <w:pPr>
      <w:numPr>
        <w:numId w:val="5"/>
      </w:numPr>
    </w:pPr>
  </w:style>
  <w:style w:type="character" w:customStyle="1" w:styleId="first">
    <w:name w:val="first"/>
    <w:uiPriority w:val="99"/>
    <w:rsid w:val="00E63955"/>
    <w:rPr>
      <w:rFonts w:ascii="COOPERHEWITT-SEMIBOLD" w:hAnsi="COOPERHEWITT-SEMIBOLD" w:cs="COOPERHEWITT-SEMIBOLD"/>
      <w:color w:val="1D65AF"/>
      <w:u w:val="thick"/>
    </w:rPr>
  </w:style>
  <w:style w:type="character" w:customStyle="1" w:styleId="Headline3">
    <w:name w:val="Headline 3"/>
    <w:uiPriority w:val="99"/>
    <w:rsid w:val="00E63955"/>
    <w:rPr>
      <w:rFonts w:ascii="CooperHewitt-Bold" w:hAnsi="CooperHewitt-Bold" w:cs="CooperHewitt-Bold"/>
      <w:b/>
      <w:bCs/>
      <w:color w:val="1D65AF"/>
      <w:sz w:val="32"/>
      <w:szCs w:val="32"/>
    </w:rPr>
  </w:style>
  <w:style w:type="character" w:customStyle="1" w:styleId="headline4">
    <w:name w:val="headline 4"/>
    <w:basedOn w:val="Headline3"/>
    <w:uiPriority w:val="99"/>
    <w:rsid w:val="00E63955"/>
    <w:rPr>
      <w:rFonts w:ascii="COOPERHEWITT-MEDIUMITALIC" w:hAnsi="COOPERHEWITT-MEDIUMITALIC" w:cs="COOPERHEWITT-MEDIUMITALIC"/>
      <w:b/>
      <w:bCs/>
      <w:i/>
      <w:iCs/>
      <w:color w:val="000000"/>
      <w:sz w:val="26"/>
      <w:szCs w:val="26"/>
    </w:rPr>
  </w:style>
  <w:style w:type="character" w:customStyle="1" w:styleId="bolder">
    <w:name w:val="bolder"/>
    <w:uiPriority w:val="99"/>
    <w:rsid w:val="00E63955"/>
    <w:rPr>
      <w:rFonts w:ascii="COOPERHEWITT-SEMIBOLD" w:hAnsi="COOPERHEWITT-SEMIBOLD" w:cs="COOPERHEWITT-SEMIBOLD"/>
    </w:rPr>
  </w:style>
  <w:style w:type="character" w:styleId="PageNumber">
    <w:name w:val="page number"/>
    <w:basedOn w:val="DefaultParagraphFont"/>
    <w:uiPriority w:val="99"/>
    <w:semiHidden/>
    <w:unhideWhenUsed/>
    <w:rsid w:val="0078767B"/>
  </w:style>
  <w:style w:type="character" w:customStyle="1" w:styleId="Heading3Char">
    <w:name w:val="Heading 3 Char"/>
    <w:aliases w:val="body 5 Char"/>
    <w:basedOn w:val="DefaultParagraphFont"/>
    <w:link w:val="Heading3"/>
    <w:uiPriority w:val="9"/>
    <w:rsid w:val="00954C98"/>
    <w:rPr>
      <w:rFonts w:asciiTheme="majorHAnsi" w:eastAsia="Times New Roman" w:hAnsiTheme="majorHAnsi" w:cs="Times New Roman"/>
      <w:iCs/>
      <w:szCs w:val="28"/>
    </w:rPr>
  </w:style>
  <w:style w:type="paragraph" w:customStyle="1" w:styleId="Chapter2Body">
    <w:name w:val="Chapter 2 Body"/>
    <w:basedOn w:val="Chapter1Body"/>
    <w:qFormat/>
    <w:rsid w:val="00437F7D"/>
    <w:pPr>
      <w:numPr>
        <w:numId w:val="3"/>
      </w:numPr>
    </w:pPr>
    <w:rPr>
      <w:bCs/>
    </w:rPr>
  </w:style>
  <w:style w:type="character" w:styleId="CommentReference">
    <w:name w:val="annotation reference"/>
    <w:basedOn w:val="DefaultParagraphFont"/>
    <w:uiPriority w:val="99"/>
    <w:semiHidden/>
    <w:unhideWhenUsed/>
    <w:rsid w:val="009F2214"/>
    <w:rPr>
      <w:sz w:val="16"/>
      <w:szCs w:val="16"/>
    </w:rPr>
  </w:style>
  <w:style w:type="paragraph" w:styleId="CommentText">
    <w:name w:val="annotation text"/>
    <w:basedOn w:val="Normal"/>
    <w:link w:val="CommentTextChar"/>
    <w:uiPriority w:val="99"/>
    <w:unhideWhenUsed/>
    <w:rsid w:val="009F2214"/>
  </w:style>
  <w:style w:type="character" w:customStyle="1" w:styleId="CommentTextChar">
    <w:name w:val="Comment Text Char"/>
    <w:basedOn w:val="DefaultParagraphFont"/>
    <w:link w:val="CommentText"/>
    <w:uiPriority w:val="99"/>
    <w:rsid w:val="009F2214"/>
    <w:rPr>
      <w:rFonts w:ascii="COOPERHEWITT-BOOKITALIC" w:hAnsi="COOPERHEWITT-BOOKITALIC"/>
      <w:color w:val="000000" w:themeColor="text1"/>
      <w:kern w:val="28"/>
      <w:sz w:val="20"/>
      <w:szCs w:val="20"/>
      <w:lang w:val="en-US"/>
    </w:rPr>
  </w:style>
  <w:style w:type="paragraph" w:styleId="CommentSubject">
    <w:name w:val="annotation subject"/>
    <w:basedOn w:val="CommentText"/>
    <w:next w:val="CommentText"/>
    <w:link w:val="CommentSubjectChar"/>
    <w:uiPriority w:val="99"/>
    <w:semiHidden/>
    <w:unhideWhenUsed/>
    <w:rsid w:val="009F2214"/>
    <w:rPr>
      <w:b w:val="0"/>
      <w:bCs/>
    </w:rPr>
  </w:style>
  <w:style w:type="character" w:customStyle="1" w:styleId="CommentSubjectChar">
    <w:name w:val="Comment Subject Char"/>
    <w:basedOn w:val="CommentTextChar"/>
    <w:link w:val="CommentSubject"/>
    <w:uiPriority w:val="99"/>
    <w:semiHidden/>
    <w:rsid w:val="009F2214"/>
    <w:rPr>
      <w:rFonts w:ascii="COOPERHEWITT-BOOKITALIC" w:hAnsi="COOPERHEWITT-BOOKITALIC"/>
      <w:b/>
      <w:bCs/>
      <w:color w:val="000000" w:themeColor="text1"/>
      <w:kern w:val="28"/>
      <w:sz w:val="20"/>
      <w:szCs w:val="20"/>
      <w:lang w:val="en-US"/>
    </w:rPr>
  </w:style>
  <w:style w:type="paragraph" w:styleId="NormalWeb">
    <w:name w:val="Normal (Web)"/>
    <w:basedOn w:val="Normal"/>
    <w:uiPriority w:val="99"/>
    <w:unhideWhenUsed/>
    <w:rsid w:val="004E139F"/>
    <w:pPr>
      <w:spacing w:before="100" w:beforeAutospacing="1" w:after="100" w:afterAutospacing="1"/>
    </w:pPr>
  </w:style>
  <w:style w:type="paragraph" w:styleId="ListParagraph">
    <w:name w:val="List Paragraph"/>
    <w:aliases w:val="Numbered Para 1,Dot pt,No Spacing1,List Paragraph Char Char Char,Indicator Text,List Paragraph1,Bullet Points,Bullet 1,MAIN CONTENT,List Paragraph12,F5 List Paragraph,OBC Bullet,Colorful List - Accent 11,Normal numbered,List Paragraph11"/>
    <w:basedOn w:val="Normal"/>
    <w:link w:val="ListParagraphChar"/>
    <w:uiPriority w:val="34"/>
    <w:qFormat/>
    <w:rsid w:val="00156FFC"/>
    <w:pPr>
      <w:ind w:left="720"/>
      <w:contextualSpacing/>
    </w:pPr>
  </w:style>
  <w:style w:type="paragraph" w:styleId="Revision">
    <w:name w:val="Revision"/>
    <w:hidden/>
    <w:uiPriority w:val="99"/>
    <w:semiHidden/>
    <w:rsid w:val="004571AA"/>
    <w:rPr>
      <w:rFonts w:ascii="COOPERHEWITT-BOOKITALIC" w:hAnsi="COOPERHEWITT-BOOKITALIC"/>
      <w:color w:val="000000" w:themeColor="text1"/>
      <w:kern w:val="28"/>
      <w:sz w:val="20"/>
      <w:szCs w:val="20"/>
      <w:lang w:val="en-US"/>
    </w:rPr>
  </w:style>
  <w:style w:type="character" w:customStyle="1" w:styleId="UnresolvedMention1">
    <w:name w:val="Unresolved Mention1"/>
    <w:basedOn w:val="DefaultParagraphFont"/>
    <w:uiPriority w:val="99"/>
    <w:semiHidden/>
    <w:unhideWhenUsed/>
    <w:rsid w:val="004F031E"/>
    <w:rPr>
      <w:color w:val="605E5C"/>
      <w:shd w:val="clear" w:color="auto" w:fill="E1DFDD"/>
    </w:rPr>
  </w:style>
  <w:style w:type="paragraph" w:styleId="TOCHeading">
    <w:name w:val="TOC Heading"/>
    <w:basedOn w:val="Heading1"/>
    <w:next w:val="Normal"/>
    <w:uiPriority w:val="39"/>
    <w:unhideWhenUsed/>
    <w:rsid w:val="00766B09"/>
    <w:pPr>
      <w:spacing w:before="480" w:line="276" w:lineRule="auto"/>
      <w:outlineLvl w:val="9"/>
    </w:pPr>
    <w:rPr>
      <w:color w:val="2F5496" w:themeColor="accent1" w:themeShade="BF"/>
    </w:rPr>
  </w:style>
  <w:style w:type="paragraph" w:styleId="TOC2">
    <w:name w:val="toc 2"/>
    <w:basedOn w:val="Normal"/>
    <w:next w:val="Normal"/>
    <w:autoRedefine/>
    <w:uiPriority w:val="39"/>
    <w:unhideWhenUsed/>
    <w:rsid w:val="00B51262"/>
    <w:pPr>
      <w:tabs>
        <w:tab w:val="right" w:leader="dot" w:pos="10188"/>
      </w:tabs>
      <w:spacing w:before="120"/>
      <w:ind w:left="200"/>
    </w:pPr>
    <w:rPr>
      <w:rFonts w:asciiTheme="minorHAnsi" w:hAnsiTheme="minorHAnsi"/>
      <w:b w:val="0"/>
      <w:bCs/>
      <w:sz w:val="22"/>
      <w:szCs w:val="22"/>
    </w:rPr>
  </w:style>
  <w:style w:type="paragraph" w:styleId="TOC1">
    <w:name w:val="toc 1"/>
    <w:basedOn w:val="Normal"/>
    <w:next w:val="Normal"/>
    <w:autoRedefine/>
    <w:uiPriority w:val="39"/>
    <w:unhideWhenUsed/>
    <w:rsid w:val="00916421"/>
    <w:pPr>
      <w:tabs>
        <w:tab w:val="left" w:pos="600"/>
        <w:tab w:val="right" w:leader="dot" w:pos="10188"/>
      </w:tabs>
      <w:spacing w:before="120"/>
    </w:pPr>
    <w:rPr>
      <w:b w:val="0"/>
      <w:bCs/>
      <w:iCs/>
    </w:rPr>
  </w:style>
  <w:style w:type="paragraph" w:styleId="TOC3">
    <w:name w:val="toc 3"/>
    <w:basedOn w:val="Normal"/>
    <w:next w:val="Normal"/>
    <w:autoRedefine/>
    <w:uiPriority w:val="39"/>
    <w:semiHidden/>
    <w:unhideWhenUsed/>
    <w:rsid w:val="00766B09"/>
    <w:pPr>
      <w:ind w:left="400"/>
    </w:pPr>
    <w:rPr>
      <w:rFonts w:asciiTheme="minorHAnsi" w:hAnsiTheme="minorHAnsi"/>
    </w:rPr>
  </w:style>
  <w:style w:type="paragraph" w:styleId="TOC4">
    <w:name w:val="toc 4"/>
    <w:basedOn w:val="Normal"/>
    <w:next w:val="Normal"/>
    <w:autoRedefine/>
    <w:uiPriority w:val="39"/>
    <w:semiHidden/>
    <w:unhideWhenUsed/>
    <w:rsid w:val="00766B09"/>
    <w:pPr>
      <w:ind w:left="600"/>
    </w:pPr>
    <w:rPr>
      <w:rFonts w:asciiTheme="minorHAnsi" w:hAnsiTheme="minorHAnsi"/>
    </w:rPr>
  </w:style>
  <w:style w:type="paragraph" w:styleId="TOC5">
    <w:name w:val="toc 5"/>
    <w:basedOn w:val="Normal"/>
    <w:next w:val="Normal"/>
    <w:autoRedefine/>
    <w:uiPriority w:val="39"/>
    <w:semiHidden/>
    <w:unhideWhenUsed/>
    <w:rsid w:val="00766B09"/>
    <w:pPr>
      <w:ind w:left="800"/>
    </w:pPr>
    <w:rPr>
      <w:rFonts w:asciiTheme="minorHAnsi" w:hAnsiTheme="minorHAnsi"/>
    </w:rPr>
  </w:style>
  <w:style w:type="paragraph" w:styleId="TOC6">
    <w:name w:val="toc 6"/>
    <w:basedOn w:val="Normal"/>
    <w:next w:val="Normal"/>
    <w:autoRedefine/>
    <w:uiPriority w:val="39"/>
    <w:semiHidden/>
    <w:unhideWhenUsed/>
    <w:rsid w:val="00766B09"/>
    <w:pPr>
      <w:ind w:left="1000"/>
    </w:pPr>
    <w:rPr>
      <w:rFonts w:asciiTheme="minorHAnsi" w:hAnsiTheme="minorHAnsi"/>
    </w:rPr>
  </w:style>
  <w:style w:type="paragraph" w:styleId="TOC7">
    <w:name w:val="toc 7"/>
    <w:basedOn w:val="Normal"/>
    <w:next w:val="Normal"/>
    <w:autoRedefine/>
    <w:uiPriority w:val="39"/>
    <w:semiHidden/>
    <w:unhideWhenUsed/>
    <w:rsid w:val="00766B09"/>
    <w:pPr>
      <w:ind w:left="1200"/>
    </w:pPr>
    <w:rPr>
      <w:rFonts w:asciiTheme="minorHAnsi" w:hAnsiTheme="minorHAnsi"/>
    </w:rPr>
  </w:style>
  <w:style w:type="paragraph" w:styleId="TOC8">
    <w:name w:val="toc 8"/>
    <w:basedOn w:val="Normal"/>
    <w:next w:val="Normal"/>
    <w:autoRedefine/>
    <w:uiPriority w:val="39"/>
    <w:semiHidden/>
    <w:unhideWhenUsed/>
    <w:rsid w:val="00766B09"/>
    <w:pPr>
      <w:ind w:left="1400"/>
    </w:pPr>
    <w:rPr>
      <w:rFonts w:asciiTheme="minorHAnsi" w:hAnsiTheme="minorHAnsi"/>
    </w:rPr>
  </w:style>
  <w:style w:type="paragraph" w:styleId="TOC9">
    <w:name w:val="toc 9"/>
    <w:basedOn w:val="Normal"/>
    <w:next w:val="Normal"/>
    <w:autoRedefine/>
    <w:uiPriority w:val="39"/>
    <w:semiHidden/>
    <w:unhideWhenUsed/>
    <w:rsid w:val="00766B09"/>
    <w:pPr>
      <w:ind w:left="1600"/>
    </w:pPr>
    <w:rPr>
      <w:rFonts w:asciiTheme="minorHAnsi" w:hAnsiTheme="minorHAnsi"/>
    </w:rPr>
  </w:style>
  <w:style w:type="paragraph" w:customStyle="1" w:styleId="Style1">
    <w:name w:val="Style1"/>
    <w:basedOn w:val="ListParagraph"/>
    <w:rsid w:val="00766B09"/>
    <w:pPr>
      <w:ind w:hanging="360"/>
    </w:pPr>
    <w:rPr>
      <w:rFonts w:ascii="COOPERHEWITT-MEDIUMITALIC" w:hAnsi="COOPERHEWITT-MEDIUMITALIC" w:cstheme="majorHAnsi"/>
      <w:b w:val="0"/>
      <w:sz w:val="28"/>
      <w:szCs w:val="28"/>
    </w:rPr>
  </w:style>
  <w:style w:type="paragraph" w:styleId="FootnoteText">
    <w:name w:val="footnote text"/>
    <w:aliases w:val="Char5"/>
    <w:basedOn w:val="Normal"/>
    <w:link w:val="FootnoteTextChar"/>
    <w:uiPriority w:val="99"/>
    <w:unhideWhenUsed/>
    <w:rsid w:val="00836360"/>
  </w:style>
  <w:style w:type="character" w:customStyle="1" w:styleId="FootnoteTextChar">
    <w:name w:val="Footnote Text Char"/>
    <w:aliases w:val="Char5 Char"/>
    <w:basedOn w:val="DefaultParagraphFont"/>
    <w:link w:val="FootnoteText"/>
    <w:uiPriority w:val="99"/>
    <w:rsid w:val="00836360"/>
    <w:rPr>
      <w:rFonts w:ascii="COOPERHEWITT-BOOKITALIC" w:hAnsi="COOPERHEWITT-BOOKITALIC"/>
      <w:color w:val="000000" w:themeColor="text1"/>
      <w:kern w:val="28"/>
      <w:sz w:val="20"/>
      <w:szCs w:val="20"/>
      <w:lang w:val="en-US"/>
    </w:rPr>
  </w:style>
  <w:style w:type="character" w:styleId="FootnoteReference">
    <w:name w:val="footnote reference"/>
    <w:basedOn w:val="DefaultParagraphFont"/>
    <w:uiPriority w:val="99"/>
    <w:unhideWhenUsed/>
    <w:rsid w:val="00836360"/>
    <w:rPr>
      <w:vertAlign w:val="superscript"/>
    </w:rPr>
  </w:style>
  <w:style w:type="table" w:styleId="TableGrid">
    <w:name w:val="Table Grid"/>
    <w:basedOn w:val="TableNormal"/>
    <w:uiPriority w:val="39"/>
    <w:rsid w:val="00B742C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DefaultParagraphFont"/>
    <w:uiPriority w:val="99"/>
    <w:semiHidden/>
    <w:unhideWhenUsed/>
    <w:rsid w:val="00E67D54"/>
    <w:rPr>
      <w:color w:val="605E5C"/>
      <w:shd w:val="clear" w:color="auto" w:fill="E1DFDD"/>
    </w:rPr>
  </w:style>
  <w:style w:type="table" w:styleId="GridTable1Light-Accent3">
    <w:name w:val="Grid Table 1 Light Accent 3"/>
    <w:basedOn w:val="TableNormal"/>
    <w:uiPriority w:val="46"/>
    <w:rsid w:val="003968DD"/>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PlainTable5">
    <w:name w:val="Plain Table 5"/>
    <w:basedOn w:val="TableNormal"/>
    <w:uiPriority w:val="99"/>
    <w:rsid w:val="003968DD"/>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paragraph">
    <w:name w:val="paragraph"/>
    <w:basedOn w:val="Normal"/>
    <w:rsid w:val="003F3AEA"/>
    <w:pPr>
      <w:spacing w:before="100" w:beforeAutospacing="1" w:after="100" w:afterAutospacing="1"/>
    </w:pPr>
  </w:style>
  <w:style w:type="character" w:customStyle="1" w:styleId="normaltextrun">
    <w:name w:val="normaltextrun"/>
    <w:basedOn w:val="DefaultParagraphFont"/>
    <w:rsid w:val="003F3AEA"/>
  </w:style>
  <w:style w:type="character" w:customStyle="1" w:styleId="eop">
    <w:name w:val="eop"/>
    <w:basedOn w:val="DefaultParagraphFont"/>
    <w:rsid w:val="003F3AEA"/>
  </w:style>
  <w:style w:type="character" w:customStyle="1" w:styleId="contextualspellingandgrammarerror">
    <w:name w:val="contextualspellingandgrammarerror"/>
    <w:basedOn w:val="DefaultParagraphFont"/>
    <w:rsid w:val="003F3AEA"/>
  </w:style>
  <w:style w:type="character" w:customStyle="1" w:styleId="spellingerror">
    <w:name w:val="spellingerror"/>
    <w:basedOn w:val="DefaultParagraphFont"/>
    <w:rsid w:val="003F3AEA"/>
  </w:style>
  <w:style w:type="character" w:customStyle="1" w:styleId="ListParagraphChar">
    <w:name w:val="List Paragraph Char"/>
    <w:aliases w:val="Numbered Para 1 Char,Dot pt Char,No Spacing1 Char,List Paragraph Char Char Char Char,Indicator Text Char,List Paragraph1 Char,Bullet Points Char,Bullet 1 Char,MAIN CONTENT Char,List Paragraph12 Char,F5 List Paragraph Char"/>
    <w:basedOn w:val="DefaultParagraphFont"/>
    <w:link w:val="ListParagraph"/>
    <w:uiPriority w:val="34"/>
    <w:qFormat/>
    <w:locked/>
    <w:rsid w:val="007B11AD"/>
    <w:rPr>
      <w:rFonts w:asciiTheme="majorHAnsi" w:eastAsia="Times New Roman" w:hAnsiTheme="majorHAnsi" w:cs="Times New Roman"/>
      <w:b/>
    </w:rPr>
  </w:style>
  <w:style w:type="paragraph" w:customStyle="1" w:styleId="Body6">
    <w:name w:val="Body 6"/>
    <w:basedOn w:val="Normal"/>
    <w:rsid w:val="00954C98"/>
    <w:pPr>
      <w:numPr>
        <w:numId w:val="10"/>
      </w:numPr>
      <w:spacing w:before="120" w:after="120" w:line="240" w:lineRule="atLeast"/>
    </w:pPr>
    <w:rPr>
      <w:b w:val="0"/>
    </w:rPr>
  </w:style>
  <w:style w:type="paragraph" w:customStyle="1" w:styleId="2Subheadinginline">
    <w:name w:val="2. Subheading in line"/>
    <w:next w:val="Chapter1Body"/>
    <w:link w:val="2SubheadinginlineChar"/>
    <w:qFormat/>
    <w:rsid w:val="0056657E"/>
    <w:pPr>
      <w:ind w:left="697" w:hanging="357"/>
    </w:pPr>
    <w:rPr>
      <w:rFonts w:asciiTheme="majorHAnsi" w:eastAsia="Times New Roman" w:hAnsiTheme="majorHAnsi" w:cs="Times New Roman"/>
      <w:b/>
      <w:szCs w:val="36"/>
    </w:rPr>
  </w:style>
  <w:style w:type="paragraph" w:styleId="Caption">
    <w:name w:val="caption"/>
    <w:basedOn w:val="Normal"/>
    <w:next w:val="Normal"/>
    <w:uiPriority w:val="35"/>
    <w:unhideWhenUsed/>
    <w:rsid w:val="001A7CC3"/>
    <w:pPr>
      <w:spacing w:after="200"/>
    </w:pPr>
    <w:rPr>
      <w:i/>
      <w:iCs/>
      <w:color w:val="44546A" w:themeColor="text2"/>
      <w:sz w:val="18"/>
      <w:szCs w:val="18"/>
    </w:rPr>
  </w:style>
  <w:style w:type="table" w:customStyle="1" w:styleId="GridTable1Light-Accent31">
    <w:name w:val="Grid Table 1 Light - Accent 31"/>
    <w:basedOn w:val="TableNormal"/>
    <w:uiPriority w:val="46"/>
    <w:rsid w:val="006C6481"/>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customStyle="1" w:styleId="PlainTable51">
    <w:name w:val="Plain Table 51"/>
    <w:basedOn w:val="TableNormal"/>
    <w:uiPriority w:val="99"/>
    <w:rsid w:val="006C648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styleId="BookTitle">
    <w:name w:val="Book Title"/>
    <w:basedOn w:val="DefaultParagraphFont"/>
    <w:uiPriority w:val="33"/>
    <w:rsid w:val="0056657E"/>
    <w:rPr>
      <w:b/>
      <w:bCs/>
      <w:i/>
      <w:iCs/>
      <w:spacing w:val="5"/>
    </w:rPr>
  </w:style>
  <w:style w:type="character" w:customStyle="1" w:styleId="2SubheadinginlineChar">
    <w:name w:val="2. Subheading in line Char"/>
    <w:basedOn w:val="DefaultParagraphFont"/>
    <w:link w:val="2Subheadinginline"/>
    <w:rsid w:val="0056657E"/>
    <w:rPr>
      <w:rFonts w:asciiTheme="majorHAnsi" w:eastAsia="Times New Roman" w:hAnsiTheme="majorHAnsi" w:cs="Times New Roman"/>
      <w:b/>
      <w:szCs w:val="36"/>
    </w:rPr>
  </w:style>
  <w:style w:type="paragraph" w:customStyle="1" w:styleId="1ChapterTitle">
    <w:name w:val="1. Chapter Title"/>
    <w:basedOn w:val="Heading1"/>
    <w:next w:val="Chapter1Body"/>
    <w:link w:val="1ChapterTitleChar"/>
    <w:qFormat/>
    <w:rsid w:val="008E1EFA"/>
    <w:pPr>
      <w:spacing w:after="240"/>
    </w:pPr>
  </w:style>
  <w:style w:type="paragraph" w:customStyle="1" w:styleId="Chapter4Body">
    <w:name w:val="Chapter 4 Body"/>
    <w:basedOn w:val="Chapter1Body"/>
    <w:link w:val="Chapter4BodyChar"/>
    <w:qFormat/>
    <w:rsid w:val="00EC613C"/>
    <w:pPr>
      <w:numPr>
        <w:numId w:val="9"/>
      </w:numPr>
      <w:ind w:left="357" w:hanging="357"/>
    </w:pPr>
  </w:style>
  <w:style w:type="character" w:customStyle="1" w:styleId="1ChapterTitleChar">
    <w:name w:val="1. Chapter Title Char"/>
    <w:basedOn w:val="Heading1Char"/>
    <w:link w:val="1ChapterTitle"/>
    <w:rsid w:val="008E1EFA"/>
    <w:rPr>
      <w:rFonts w:asciiTheme="majorHAnsi" w:eastAsia="Times New Roman" w:hAnsiTheme="majorHAnsi" w:cstheme="majorHAnsi"/>
      <w:b/>
      <w:sz w:val="28"/>
      <w:szCs w:val="28"/>
    </w:rPr>
  </w:style>
  <w:style w:type="paragraph" w:customStyle="1" w:styleId="Chapter5Body">
    <w:name w:val="Chapter 5 Body"/>
    <w:basedOn w:val="Chapter1Body"/>
    <w:link w:val="Chapter5BodyChar"/>
    <w:qFormat/>
    <w:rsid w:val="00491320"/>
    <w:pPr>
      <w:numPr>
        <w:numId w:val="12"/>
      </w:numPr>
      <w:ind w:left="357" w:hanging="357"/>
    </w:pPr>
  </w:style>
  <w:style w:type="character" w:customStyle="1" w:styleId="Chapter1BodyChar">
    <w:name w:val="Chapter 1 Body Char"/>
    <w:basedOn w:val="DefaultParagraphFont"/>
    <w:link w:val="Chapter1Body"/>
    <w:rsid w:val="0000114E"/>
    <w:rPr>
      <w:rFonts w:asciiTheme="majorHAnsi" w:eastAsia="Times New Roman" w:hAnsiTheme="majorHAnsi" w:cs="Times New Roman"/>
    </w:rPr>
  </w:style>
  <w:style w:type="character" w:customStyle="1" w:styleId="Chapter3BodyChar">
    <w:name w:val="Chapter 3 Body Char"/>
    <w:basedOn w:val="Chapter1BodyChar"/>
    <w:link w:val="Chapter3Body"/>
    <w:rsid w:val="0000114E"/>
    <w:rPr>
      <w:rFonts w:asciiTheme="majorHAnsi" w:eastAsia="Times New Roman" w:hAnsiTheme="majorHAnsi" w:cs="Times New Roman"/>
    </w:rPr>
  </w:style>
  <w:style w:type="character" w:customStyle="1" w:styleId="Chapter4BodyChar">
    <w:name w:val="Chapter 4 Body Char"/>
    <w:basedOn w:val="Chapter3BodyChar"/>
    <w:link w:val="Chapter4Body"/>
    <w:rsid w:val="00491320"/>
    <w:rPr>
      <w:rFonts w:asciiTheme="majorHAnsi" w:eastAsia="Times New Roman" w:hAnsiTheme="majorHAnsi" w:cs="Times New Roman"/>
    </w:rPr>
  </w:style>
  <w:style w:type="paragraph" w:customStyle="1" w:styleId="Chapter6Body">
    <w:name w:val="Chapter 6 Body"/>
    <w:basedOn w:val="Chapter1Body"/>
    <w:link w:val="Chapter6BodyChar"/>
    <w:qFormat/>
    <w:rsid w:val="00491320"/>
    <w:pPr>
      <w:numPr>
        <w:numId w:val="11"/>
      </w:numPr>
      <w:ind w:left="357" w:hanging="357"/>
    </w:pPr>
  </w:style>
  <w:style w:type="character" w:customStyle="1" w:styleId="Chapter5BodyChar">
    <w:name w:val="Chapter 5 Body Char"/>
    <w:basedOn w:val="Heading3Char"/>
    <w:link w:val="Chapter5Body"/>
    <w:rsid w:val="00491320"/>
    <w:rPr>
      <w:rFonts w:asciiTheme="majorHAnsi" w:eastAsia="Times New Roman" w:hAnsiTheme="majorHAnsi" w:cs="Times New Roman"/>
      <w:iCs w:val="0"/>
      <w:szCs w:val="28"/>
    </w:rPr>
  </w:style>
  <w:style w:type="paragraph" w:customStyle="1" w:styleId="Chapter5Body2">
    <w:name w:val="Chapter 5 Body 2"/>
    <w:basedOn w:val="NoSpacing"/>
    <w:link w:val="Chapter5Body2Char"/>
    <w:rsid w:val="00491320"/>
  </w:style>
  <w:style w:type="character" w:customStyle="1" w:styleId="Chapter6BodyChar">
    <w:name w:val="Chapter 6 Body Char"/>
    <w:basedOn w:val="Chapter5BodyChar"/>
    <w:link w:val="Chapter6Body"/>
    <w:rsid w:val="00491320"/>
    <w:rPr>
      <w:rFonts w:asciiTheme="majorHAnsi" w:eastAsia="Times New Roman" w:hAnsiTheme="majorHAnsi" w:cs="Times New Roman"/>
      <w:iCs w:val="0"/>
      <w:szCs w:val="28"/>
    </w:rPr>
  </w:style>
  <w:style w:type="paragraph" w:customStyle="1" w:styleId="Chapter7Body">
    <w:name w:val="Chapter 7 Body"/>
    <w:basedOn w:val="Chapter1Body"/>
    <w:link w:val="Chapter7BodyChar"/>
    <w:qFormat/>
    <w:rsid w:val="00B103C3"/>
    <w:pPr>
      <w:numPr>
        <w:numId w:val="13"/>
      </w:numPr>
      <w:ind w:left="357" w:hanging="357"/>
    </w:pPr>
  </w:style>
  <w:style w:type="character" w:customStyle="1" w:styleId="Chapter5Body2Char">
    <w:name w:val="Chapter 5 Body 2 Char"/>
    <w:basedOn w:val="NoSpacingChar"/>
    <w:link w:val="Chapter5Body2"/>
    <w:rsid w:val="00491320"/>
    <w:rPr>
      <w:rFonts w:asciiTheme="majorHAnsi" w:eastAsia="Times New Roman" w:hAnsiTheme="majorHAnsi" w:cs="Times New Roman"/>
      <w:bCs/>
      <w:szCs w:val="22"/>
      <w:lang w:val="en-US" w:eastAsia="zh-CN"/>
    </w:rPr>
  </w:style>
  <w:style w:type="paragraph" w:customStyle="1" w:styleId="Chapter8Body">
    <w:name w:val="Chapter 8 Body"/>
    <w:basedOn w:val="Chapter1Body"/>
    <w:link w:val="Chapter8BodyChar"/>
    <w:qFormat/>
    <w:rsid w:val="00B103C3"/>
    <w:pPr>
      <w:numPr>
        <w:numId w:val="14"/>
      </w:numPr>
      <w:ind w:left="357" w:hanging="357"/>
    </w:pPr>
  </w:style>
  <w:style w:type="character" w:customStyle="1" w:styleId="Chapter7BodyChar">
    <w:name w:val="Chapter 7 Body Char"/>
    <w:basedOn w:val="Chapter6BodyChar"/>
    <w:link w:val="Chapter7Body"/>
    <w:rsid w:val="00B103C3"/>
    <w:rPr>
      <w:rFonts w:asciiTheme="majorHAnsi" w:eastAsia="Times New Roman" w:hAnsiTheme="majorHAnsi" w:cs="Times New Roman"/>
      <w:iCs w:val="0"/>
      <w:szCs w:val="28"/>
    </w:rPr>
  </w:style>
  <w:style w:type="paragraph" w:customStyle="1" w:styleId="Chapter9Body">
    <w:name w:val="Chapter 9 Body"/>
    <w:basedOn w:val="Chapter1Body"/>
    <w:link w:val="Chapter9BodyChar"/>
    <w:qFormat/>
    <w:rsid w:val="00B103C3"/>
    <w:pPr>
      <w:numPr>
        <w:numId w:val="15"/>
      </w:numPr>
      <w:ind w:left="357" w:hanging="357"/>
    </w:pPr>
  </w:style>
  <w:style w:type="character" w:customStyle="1" w:styleId="Chapter8BodyChar">
    <w:name w:val="Chapter 8 Body Char"/>
    <w:basedOn w:val="Chapter7BodyChar"/>
    <w:link w:val="Chapter8Body"/>
    <w:rsid w:val="00B103C3"/>
    <w:rPr>
      <w:rFonts w:asciiTheme="majorHAnsi" w:eastAsia="Times New Roman" w:hAnsiTheme="majorHAnsi" w:cs="Times New Roman"/>
      <w:iCs w:val="0"/>
      <w:szCs w:val="28"/>
    </w:rPr>
  </w:style>
  <w:style w:type="paragraph" w:customStyle="1" w:styleId="Bullets">
    <w:name w:val="Bullets"/>
    <w:basedOn w:val="Chapter1Body"/>
    <w:link w:val="BulletsChar"/>
    <w:qFormat/>
    <w:rsid w:val="00B103C3"/>
    <w:pPr>
      <w:numPr>
        <w:numId w:val="7"/>
      </w:numPr>
      <w:spacing w:before="120" w:after="120"/>
    </w:pPr>
  </w:style>
  <w:style w:type="character" w:customStyle="1" w:styleId="Chapter9BodyChar">
    <w:name w:val="Chapter 9 Body Char"/>
    <w:basedOn w:val="Chapter1BodyChar"/>
    <w:link w:val="Chapter9Body"/>
    <w:rsid w:val="00B103C3"/>
    <w:rPr>
      <w:rFonts w:asciiTheme="majorHAnsi" w:eastAsia="Times New Roman" w:hAnsiTheme="majorHAnsi" w:cs="Times New Roman"/>
    </w:rPr>
  </w:style>
  <w:style w:type="paragraph" w:customStyle="1" w:styleId="FigorTabTitle">
    <w:name w:val="Fig or Tab Title"/>
    <w:basedOn w:val="Chapter1Body"/>
    <w:link w:val="FigorTabTitleChar"/>
    <w:qFormat/>
    <w:rsid w:val="00B103C3"/>
    <w:pPr>
      <w:numPr>
        <w:numId w:val="0"/>
      </w:numPr>
      <w:ind w:left="357"/>
    </w:pPr>
    <w:rPr>
      <w:b/>
      <w:i/>
    </w:rPr>
  </w:style>
  <w:style w:type="character" w:customStyle="1" w:styleId="BulletsChar">
    <w:name w:val="Bullets Char"/>
    <w:basedOn w:val="Chapter1BodyChar"/>
    <w:link w:val="Bullets"/>
    <w:rsid w:val="00B103C3"/>
    <w:rPr>
      <w:rFonts w:asciiTheme="majorHAnsi" w:eastAsia="Times New Roman" w:hAnsiTheme="majorHAnsi" w:cs="Times New Roman"/>
    </w:rPr>
  </w:style>
  <w:style w:type="paragraph" w:customStyle="1" w:styleId="RomanNumerals">
    <w:name w:val="Roman Numerals"/>
    <w:basedOn w:val="Chapter1Body"/>
    <w:link w:val="RomanNumeralsChar"/>
    <w:qFormat/>
    <w:rsid w:val="00B103C3"/>
    <w:pPr>
      <w:numPr>
        <w:numId w:val="8"/>
      </w:numPr>
    </w:pPr>
  </w:style>
  <w:style w:type="character" w:customStyle="1" w:styleId="FigorTabTitleChar">
    <w:name w:val="Fig or Tab Title Char"/>
    <w:basedOn w:val="Chapter1BodyChar"/>
    <w:link w:val="FigorTabTitle"/>
    <w:rsid w:val="00B103C3"/>
    <w:rPr>
      <w:rFonts w:asciiTheme="majorHAnsi" w:eastAsia="Times New Roman" w:hAnsiTheme="majorHAnsi" w:cs="Times New Roman"/>
      <w:b/>
      <w:i/>
    </w:rPr>
  </w:style>
  <w:style w:type="paragraph" w:customStyle="1" w:styleId="Body2">
    <w:name w:val="Body 2"/>
    <w:basedOn w:val="Normal"/>
    <w:qFormat/>
    <w:rsid w:val="00212DEA"/>
    <w:pPr>
      <w:tabs>
        <w:tab w:val="num" w:pos="-3"/>
      </w:tabs>
      <w:snapToGrid w:val="0"/>
      <w:spacing w:before="160" w:after="160" w:line="240" w:lineRule="atLeast"/>
      <w:ind w:left="-3" w:firstLine="3"/>
    </w:pPr>
    <w:rPr>
      <w:b w:val="0"/>
      <w:bCs/>
      <w:noProof/>
    </w:rPr>
  </w:style>
  <w:style w:type="character" w:customStyle="1" w:styleId="RomanNumeralsChar">
    <w:name w:val="Roman Numerals Char"/>
    <w:basedOn w:val="Chapter1BodyChar"/>
    <w:link w:val="RomanNumerals"/>
    <w:rsid w:val="00B103C3"/>
    <w:rPr>
      <w:rFonts w:asciiTheme="majorHAnsi" w:eastAsia="Times New Roman" w:hAnsiTheme="majorHAnsi" w:cs="Times New Roman"/>
    </w:rPr>
  </w:style>
  <w:style w:type="table" w:customStyle="1" w:styleId="TableGrid1">
    <w:name w:val="Table Grid1"/>
    <w:basedOn w:val="TableNormal"/>
    <w:next w:val="TableGrid"/>
    <w:uiPriority w:val="39"/>
    <w:rsid w:val="00ED20FE"/>
    <w:rPr>
      <w:rFonts w:eastAsia="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LBquote">
    <w:name w:val="TLB quote"/>
    <w:basedOn w:val="Normal"/>
    <w:qFormat/>
    <w:rsid w:val="00ED20FE"/>
    <w:pPr>
      <w:spacing w:before="120" w:after="120" w:line="240" w:lineRule="atLeast"/>
      <w:ind w:left="851"/>
    </w:pPr>
    <w:rPr>
      <w:b w:val="0"/>
      <w:bCs/>
      <w:sz w:val="28"/>
      <w:szCs w:val="28"/>
    </w:rPr>
  </w:style>
  <w:style w:type="character" w:customStyle="1" w:styleId="UnresolvedMention3">
    <w:name w:val="Unresolved Mention3"/>
    <w:basedOn w:val="DefaultParagraphFont"/>
    <w:uiPriority w:val="99"/>
    <w:semiHidden/>
    <w:unhideWhenUsed/>
    <w:rsid w:val="008E100C"/>
    <w:rPr>
      <w:color w:val="605E5C"/>
      <w:shd w:val="clear" w:color="auto" w:fill="E1DFDD"/>
    </w:rPr>
  </w:style>
  <w:style w:type="paragraph" w:customStyle="1" w:styleId="Body">
    <w:name w:val="Body"/>
    <w:basedOn w:val="Normal"/>
    <w:qFormat/>
    <w:rsid w:val="008E100C"/>
    <w:pPr>
      <w:tabs>
        <w:tab w:val="num" w:pos="357"/>
      </w:tabs>
      <w:snapToGrid w:val="0"/>
      <w:spacing w:before="160" w:after="160" w:line="240" w:lineRule="atLeast"/>
      <w:ind w:left="357" w:hanging="357"/>
    </w:pPr>
    <w:rPr>
      <w:b w:val="0"/>
    </w:rPr>
  </w:style>
  <w:style w:type="paragraph" w:customStyle="1" w:styleId="Body3">
    <w:name w:val="Body 3"/>
    <w:basedOn w:val="Body"/>
    <w:qFormat/>
    <w:rsid w:val="008E100C"/>
    <w:pPr>
      <w:tabs>
        <w:tab w:val="clear" w:pos="357"/>
      </w:tabs>
      <w:ind w:left="360" w:hanging="360"/>
    </w:pPr>
  </w:style>
  <w:style w:type="paragraph" w:customStyle="1" w:styleId="Respondent">
    <w:name w:val="Respondent"/>
    <w:basedOn w:val="Normal"/>
    <w:link w:val="RespondentChar"/>
    <w:autoRedefine/>
    <w:rsid w:val="007C278E"/>
    <w:pPr>
      <w:tabs>
        <w:tab w:val="left" w:pos="720"/>
      </w:tabs>
      <w:spacing w:after="240"/>
      <w:ind w:left="720" w:hanging="720"/>
    </w:pPr>
    <w:rPr>
      <w:rFonts w:ascii="Arial" w:hAnsi="Arial"/>
      <w:b w:val="0"/>
      <w:sz w:val="22"/>
    </w:rPr>
  </w:style>
  <w:style w:type="character" w:customStyle="1" w:styleId="RespondentChar">
    <w:name w:val="Respondent Char"/>
    <w:link w:val="Respondent"/>
    <w:rsid w:val="007C278E"/>
    <w:rPr>
      <w:rFonts w:ascii="Arial" w:eastAsia="Times New Roman" w:hAnsi="Arial" w:cs="Times New Roman"/>
      <w:sz w:val="22"/>
    </w:rPr>
  </w:style>
  <w:style w:type="table" w:styleId="PlainTable3">
    <w:name w:val="Plain Table 3"/>
    <w:basedOn w:val="TableNormal"/>
    <w:uiPriority w:val="99"/>
    <w:rsid w:val="00443CA2"/>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1">
    <w:name w:val="Plain Table 1"/>
    <w:basedOn w:val="TableNormal"/>
    <w:uiPriority w:val="99"/>
    <w:rsid w:val="00EE5EAA"/>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4-Accent5">
    <w:name w:val="Grid Table 4 Accent 5"/>
    <w:basedOn w:val="TableNormal"/>
    <w:uiPriority w:val="49"/>
    <w:rsid w:val="00E23A66"/>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1369498">
      <w:bodyDiv w:val="1"/>
      <w:marLeft w:val="0"/>
      <w:marRight w:val="0"/>
      <w:marTop w:val="0"/>
      <w:marBottom w:val="0"/>
      <w:divBdr>
        <w:top w:val="none" w:sz="0" w:space="0" w:color="auto"/>
        <w:left w:val="none" w:sz="0" w:space="0" w:color="auto"/>
        <w:bottom w:val="none" w:sz="0" w:space="0" w:color="auto"/>
        <w:right w:val="none" w:sz="0" w:space="0" w:color="auto"/>
      </w:divBdr>
    </w:div>
    <w:div w:id="67773041">
      <w:bodyDiv w:val="1"/>
      <w:marLeft w:val="0"/>
      <w:marRight w:val="0"/>
      <w:marTop w:val="0"/>
      <w:marBottom w:val="0"/>
      <w:divBdr>
        <w:top w:val="none" w:sz="0" w:space="0" w:color="auto"/>
        <w:left w:val="none" w:sz="0" w:space="0" w:color="auto"/>
        <w:bottom w:val="none" w:sz="0" w:space="0" w:color="auto"/>
        <w:right w:val="none" w:sz="0" w:space="0" w:color="auto"/>
      </w:divBdr>
    </w:div>
    <w:div w:id="131021031">
      <w:bodyDiv w:val="1"/>
      <w:marLeft w:val="0"/>
      <w:marRight w:val="0"/>
      <w:marTop w:val="0"/>
      <w:marBottom w:val="0"/>
      <w:divBdr>
        <w:top w:val="none" w:sz="0" w:space="0" w:color="auto"/>
        <w:left w:val="none" w:sz="0" w:space="0" w:color="auto"/>
        <w:bottom w:val="none" w:sz="0" w:space="0" w:color="auto"/>
        <w:right w:val="none" w:sz="0" w:space="0" w:color="auto"/>
      </w:divBdr>
    </w:div>
    <w:div w:id="169181170">
      <w:bodyDiv w:val="1"/>
      <w:marLeft w:val="0"/>
      <w:marRight w:val="0"/>
      <w:marTop w:val="0"/>
      <w:marBottom w:val="0"/>
      <w:divBdr>
        <w:top w:val="none" w:sz="0" w:space="0" w:color="auto"/>
        <w:left w:val="none" w:sz="0" w:space="0" w:color="auto"/>
        <w:bottom w:val="none" w:sz="0" w:space="0" w:color="auto"/>
        <w:right w:val="none" w:sz="0" w:space="0" w:color="auto"/>
      </w:divBdr>
    </w:div>
    <w:div w:id="190652740">
      <w:bodyDiv w:val="1"/>
      <w:marLeft w:val="0"/>
      <w:marRight w:val="0"/>
      <w:marTop w:val="0"/>
      <w:marBottom w:val="0"/>
      <w:divBdr>
        <w:top w:val="none" w:sz="0" w:space="0" w:color="auto"/>
        <w:left w:val="none" w:sz="0" w:space="0" w:color="auto"/>
        <w:bottom w:val="none" w:sz="0" w:space="0" w:color="auto"/>
        <w:right w:val="none" w:sz="0" w:space="0" w:color="auto"/>
      </w:divBdr>
    </w:div>
    <w:div w:id="299699462">
      <w:bodyDiv w:val="1"/>
      <w:marLeft w:val="0"/>
      <w:marRight w:val="0"/>
      <w:marTop w:val="0"/>
      <w:marBottom w:val="0"/>
      <w:divBdr>
        <w:top w:val="none" w:sz="0" w:space="0" w:color="auto"/>
        <w:left w:val="none" w:sz="0" w:space="0" w:color="auto"/>
        <w:bottom w:val="none" w:sz="0" w:space="0" w:color="auto"/>
        <w:right w:val="none" w:sz="0" w:space="0" w:color="auto"/>
      </w:divBdr>
    </w:div>
    <w:div w:id="332992019">
      <w:bodyDiv w:val="1"/>
      <w:marLeft w:val="0"/>
      <w:marRight w:val="0"/>
      <w:marTop w:val="0"/>
      <w:marBottom w:val="0"/>
      <w:divBdr>
        <w:top w:val="none" w:sz="0" w:space="0" w:color="auto"/>
        <w:left w:val="none" w:sz="0" w:space="0" w:color="auto"/>
        <w:bottom w:val="none" w:sz="0" w:space="0" w:color="auto"/>
        <w:right w:val="none" w:sz="0" w:space="0" w:color="auto"/>
      </w:divBdr>
    </w:div>
    <w:div w:id="349796258">
      <w:bodyDiv w:val="1"/>
      <w:marLeft w:val="0"/>
      <w:marRight w:val="0"/>
      <w:marTop w:val="0"/>
      <w:marBottom w:val="0"/>
      <w:divBdr>
        <w:top w:val="none" w:sz="0" w:space="0" w:color="auto"/>
        <w:left w:val="none" w:sz="0" w:space="0" w:color="auto"/>
        <w:bottom w:val="none" w:sz="0" w:space="0" w:color="auto"/>
        <w:right w:val="none" w:sz="0" w:space="0" w:color="auto"/>
      </w:divBdr>
    </w:div>
    <w:div w:id="350912353">
      <w:bodyDiv w:val="1"/>
      <w:marLeft w:val="0"/>
      <w:marRight w:val="0"/>
      <w:marTop w:val="0"/>
      <w:marBottom w:val="0"/>
      <w:divBdr>
        <w:top w:val="none" w:sz="0" w:space="0" w:color="auto"/>
        <w:left w:val="none" w:sz="0" w:space="0" w:color="auto"/>
        <w:bottom w:val="none" w:sz="0" w:space="0" w:color="auto"/>
        <w:right w:val="none" w:sz="0" w:space="0" w:color="auto"/>
      </w:divBdr>
      <w:divsChild>
        <w:div w:id="629357623">
          <w:marLeft w:val="0"/>
          <w:marRight w:val="0"/>
          <w:marTop w:val="0"/>
          <w:marBottom w:val="0"/>
          <w:divBdr>
            <w:top w:val="none" w:sz="0" w:space="0" w:color="auto"/>
            <w:left w:val="none" w:sz="0" w:space="0" w:color="auto"/>
            <w:bottom w:val="none" w:sz="0" w:space="0" w:color="auto"/>
            <w:right w:val="none" w:sz="0" w:space="0" w:color="auto"/>
          </w:divBdr>
          <w:divsChild>
            <w:div w:id="913466226">
              <w:marLeft w:val="0"/>
              <w:marRight w:val="0"/>
              <w:marTop w:val="0"/>
              <w:marBottom w:val="0"/>
              <w:divBdr>
                <w:top w:val="none" w:sz="0" w:space="0" w:color="auto"/>
                <w:left w:val="none" w:sz="0" w:space="0" w:color="auto"/>
                <w:bottom w:val="none" w:sz="0" w:space="0" w:color="auto"/>
                <w:right w:val="none" w:sz="0" w:space="0" w:color="auto"/>
              </w:divBdr>
              <w:divsChild>
                <w:div w:id="481850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1416897">
      <w:bodyDiv w:val="1"/>
      <w:marLeft w:val="0"/>
      <w:marRight w:val="0"/>
      <w:marTop w:val="0"/>
      <w:marBottom w:val="0"/>
      <w:divBdr>
        <w:top w:val="none" w:sz="0" w:space="0" w:color="auto"/>
        <w:left w:val="none" w:sz="0" w:space="0" w:color="auto"/>
        <w:bottom w:val="none" w:sz="0" w:space="0" w:color="auto"/>
        <w:right w:val="none" w:sz="0" w:space="0" w:color="auto"/>
      </w:divBdr>
    </w:div>
    <w:div w:id="365837305">
      <w:bodyDiv w:val="1"/>
      <w:marLeft w:val="0"/>
      <w:marRight w:val="0"/>
      <w:marTop w:val="0"/>
      <w:marBottom w:val="0"/>
      <w:divBdr>
        <w:top w:val="none" w:sz="0" w:space="0" w:color="auto"/>
        <w:left w:val="none" w:sz="0" w:space="0" w:color="auto"/>
        <w:bottom w:val="none" w:sz="0" w:space="0" w:color="auto"/>
        <w:right w:val="none" w:sz="0" w:space="0" w:color="auto"/>
      </w:divBdr>
    </w:div>
    <w:div w:id="392046451">
      <w:bodyDiv w:val="1"/>
      <w:marLeft w:val="0"/>
      <w:marRight w:val="0"/>
      <w:marTop w:val="0"/>
      <w:marBottom w:val="0"/>
      <w:divBdr>
        <w:top w:val="none" w:sz="0" w:space="0" w:color="auto"/>
        <w:left w:val="none" w:sz="0" w:space="0" w:color="auto"/>
        <w:bottom w:val="none" w:sz="0" w:space="0" w:color="auto"/>
        <w:right w:val="none" w:sz="0" w:space="0" w:color="auto"/>
      </w:divBdr>
      <w:divsChild>
        <w:div w:id="1005205975">
          <w:marLeft w:val="0"/>
          <w:marRight w:val="0"/>
          <w:marTop w:val="0"/>
          <w:marBottom w:val="0"/>
          <w:divBdr>
            <w:top w:val="none" w:sz="0" w:space="0" w:color="auto"/>
            <w:left w:val="none" w:sz="0" w:space="0" w:color="auto"/>
            <w:bottom w:val="none" w:sz="0" w:space="0" w:color="auto"/>
            <w:right w:val="none" w:sz="0" w:space="0" w:color="auto"/>
          </w:divBdr>
          <w:divsChild>
            <w:div w:id="509220887">
              <w:marLeft w:val="0"/>
              <w:marRight w:val="0"/>
              <w:marTop w:val="0"/>
              <w:marBottom w:val="0"/>
              <w:divBdr>
                <w:top w:val="none" w:sz="0" w:space="0" w:color="auto"/>
                <w:left w:val="none" w:sz="0" w:space="0" w:color="auto"/>
                <w:bottom w:val="none" w:sz="0" w:space="0" w:color="auto"/>
                <w:right w:val="none" w:sz="0" w:space="0" w:color="auto"/>
              </w:divBdr>
              <w:divsChild>
                <w:div w:id="1456318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1560621">
      <w:bodyDiv w:val="1"/>
      <w:marLeft w:val="0"/>
      <w:marRight w:val="0"/>
      <w:marTop w:val="0"/>
      <w:marBottom w:val="0"/>
      <w:divBdr>
        <w:top w:val="none" w:sz="0" w:space="0" w:color="auto"/>
        <w:left w:val="none" w:sz="0" w:space="0" w:color="auto"/>
        <w:bottom w:val="none" w:sz="0" w:space="0" w:color="auto"/>
        <w:right w:val="none" w:sz="0" w:space="0" w:color="auto"/>
      </w:divBdr>
    </w:div>
    <w:div w:id="421604219">
      <w:bodyDiv w:val="1"/>
      <w:marLeft w:val="0"/>
      <w:marRight w:val="0"/>
      <w:marTop w:val="0"/>
      <w:marBottom w:val="0"/>
      <w:divBdr>
        <w:top w:val="none" w:sz="0" w:space="0" w:color="auto"/>
        <w:left w:val="none" w:sz="0" w:space="0" w:color="auto"/>
        <w:bottom w:val="none" w:sz="0" w:space="0" w:color="auto"/>
        <w:right w:val="none" w:sz="0" w:space="0" w:color="auto"/>
      </w:divBdr>
    </w:div>
    <w:div w:id="508907837">
      <w:bodyDiv w:val="1"/>
      <w:marLeft w:val="0"/>
      <w:marRight w:val="0"/>
      <w:marTop w:val="0"/>
      <w:marBottom w:val="0"/>
      <w:divBdr>
        <w:top w:val="none" w:sz="0" w:space="0" w:color="auto"/>
        <w:left w:val="none" w:sz="0" w:space="0" w:color="auto"/>
        <w:bottom w:val="none" w:sz="0" w:space="0" w:color="auto"/>
        <w:right w:val="none" w:sz="0" w:space="0" w:color="auto"/>
      </w:divBdr>
    </w:div>
    <w:div w:id="512761682">
      <w:bodyDiv w:val="1"/>
      <w:marLeft w:val="0"/>
      <w:marRight w:val="0"/>
      <w:marTop w:val="0"/>
      <w:marBottom w:val="0"/>
      <w:divBdr>
        <w:top w:val="none" w:sz="0" w:space="0" w:color="auto"/>
        <w:left w:val="none" w:sz="0" w:space="0" w:color="auto"/>
        <w:bottom w:val="none" w:sz="0" w:space="0" w:color="auto"/>
        <w:right w:val="none" w:sz="0" w:space="0" w:color="auto"/>
      </w:divBdr>
      <w:divsChild>
        <w:div w:id="1127470">
          <w:marLeft w:val="0"/>
          <w:marRight w:val="0"/>
          <w:marTop w:val="0"/>
          <w:marBottom w:val="0"/>
          <w:divBdr>
            <w:top w:val="none" w:sz="0" w:space="0" w:color="auto"/>
            <w:left w:val="none" w:sz="0" w:space="0" w:color="auto"/>
            <w:bottom w:val="none" w:sz="0" w:space="0" w:color="auto"/>
            <w:right w:val="none" w:sz="0" w:space="0" w:color="auto"/>
          </w:divBdr>
        </w:div>
        <w:div w:id="11689999">
          <w:marLeft w:val="0"/>
          <w:marRight w:val="0"/>
          <w:marTop w:val="0"/>
          <w:marBottom w:val="0"/>
          <w:divBdr>
            <w:top w:val="none" w:sz="0" w:space="0" w:color="auto"/>
            <w:left w:val="none" w:sz="0" w:space="0" w:color="auto"/>
            <w:bottom w:val="none" w:sz="0" w:space="0" w:color="auto"/>
            <w:right w:val="none" w:sz="0" w:space="0" w:color="auto"/>
          </w:divBdr>
        </w:div>
        <w:div w:id="55277059">
          <w:marLeft w:val="0"/>
          <w:marRight w:val="0"/>
          <w:marTop w:val="0"/>
          <w:marBottom w:val="0"/>
          <w:divBdr>
            <w:top w:val="none" w:sz="0" w:space="0" w:color="auto"/>
            <w:left w:val="none" w:sz="0" w:space="0" w:color="auto"/>
            <w:bottom w:val="none" w:sz="0" w:space="0" w:color="auto"/>
            <w:right w:val="none" w:sz="0" w:space="0" w:color="auto"/>
          </w:divBdr>
        </w:div>
        <w:div w:id="103303994">
          <w:marLeft w:val="0"/>
          <w:marRight w:val="0"/>
          <w:marTop w:val="0"/>
          <w:marBottom w:val="0"/>
          <w:divBdr>
            <w:top w:val="none" w:sz="0" w:space="0" w:color="auto"/>
            <w:left w:val="none" w:sz="0" w:space="0" w:color="auto"/>
            <w:bottom w:val="none" w:sz="0" w:space="0" w:color="auto"/>
            <w:right w:val="none" w:sz="0" w:space="0" w:color="auto"/>
          </w:divBdr>
        </w:div>
        <w:div w:id="111554162">
          <w:marLeft w:val="0"/>
          <w:marRight w:val="0"/>
          <w:marTop w:val="0"/>
          <w:marBottom w:val="0"/>
          <w:divBdr>
            <w:top w:val="none" w:sz="0" w:space="0" w:color="auto"/>
            <w:left w:val="none" w:sz="0" w:space="0" w:color="auto"/>
            <w:bottom w:val="none" w:sz="0" w:space="0" w:color="auto"/>
            <w:right w:val="none" w:sz="0" w:space="0" w:color="auto"/>
          </w:divBdr>
        </w:div>
        <w:div w:id="143619435">
          <w:marLeft w:val="0"/>
          <w:marRight w:val="0"/>
          <w:marTop w:val="0"/>
          <w:marBottom w:val="0"/>
          <w:divBdr>
            <w:top w:val="none" w:sz="0" w:space="0" w:color="auto"/>
            <w:left w:val="none" w:sz="0" w:space="0" w:color="auto"/>
            <w:bottom w:val="none" w:sz="0" w:space="0" w:color="auto"/>
            <w:right w:val="none" w:sz="0" w:space="0" w:color="auto"/>
          </w:divBdr>
        </w:div>
        <w:div w:id="207180816">
          <w:marLeft w:val="0"/>
          <w:marRight w:val="0"/>
          <w:marTop w:val="0"/>
          <w:marBottom w:val="0"/>
          <w:divBdr>
            <w:top w:val="none" w:sz="0" w:space="0" w:color="auto"/>
            <w:left w:val="none" w:sz="0" w:space="0" w:color="auto"/>
            <w:bottom w:val="none" w:sz="0" w:space="0" w:color="auto"/>
            <w:right w:val="none" w:sz="0" w:space="0" w:color="auto"/>
          </w:divBdr>
        </w:div>
        <w:div w:id="212549066">
          <w:marLeft w:val="0"/>
          <w:marRight w:val="0"/>
          <w:marTop w:val="0"/>
          <w:marBottom w:val="0"/>
          <w:divBdr>
            <w:top w:val="none" w:sz="0" w:space="0" w:color="auto"/>
            <w:left w:val="none" w:sz="0" w:space="0" w:color="auto"/>
            <w:bottom w:val="none" w:sz="0" w:space="0" w:color="auto"/>
            <w:right w:val="none" w:sz="0" w:space="0" w:color="auto"/>
          </w:divBdr>
        </w:div>
        <w:div w:id="436217613">
          <w:marLeft w:val="0"/>
          <w:marRight w:val="0"/>
          <w:marTop w:val="0"/>
          <w:marBottom w:val="0"/>
          <w:divBdr>
            <w:top w:val="none" w:sz="0" w:space="0" w:color="auto"/>
            <w:left w:val="none" w:sz="0" w:space="0" w:color="auto"/>
            <w:bottom w:val="none" w:sz="0" w:space="0" w:color="auto"/>
            <w:right w:val="none" w:sz="0" w:space="0" w:color="auto"/>
          </w:divBdr>
        </w:div>
        <w:div w:id="457258985">
          <w:marLeft w:val="0"/>
          <w:marRight w:val="0"/>
          <w:marTop w:val="0"/>
          <w:marBottom w:val="0"/>
          <w:divBdr>
            <w:top w:val="none" w:sz="0" w:space="0" w:color="auto"/>
            <w:left w:val="none" w:sz="0" w:space="0" w:color="auto"/>
            <w:bottom w:val="none" w:sz="0" w:space="0" w:color="auto"/>
            <w:right w:val="none" w:sz="0" w:space="0" w:color="auto"/>
          </w:divBdr>
        </w:div>
        <w:div w:id="476647898">
          <w:marLeft w:val="0"/>
          <w:marRight w:val="0"/>
          <w:marTop w:val="0"/>
          <w:marBottom w:val="0"/>
          <w:divBdr>
            <w:top w:val="none" w:sz="0" w:space="0" w:color="auto"/>
            <w:left w:val="none" w:sz="0" w:space="0" w:color="auto"/>
            <w:bottom w:val="none" w:sz="0" w:space="0" w:color="auto"/>
            <w:right w:val="none" w:sz="0" w:space="0" w:color="auto"/>
          </w:divBdr>
        </w:div>
        <w:div w:id="515274023">
          <w:marLeft w:val="0"/>
          <w:marRight w:val="0"/>
          <w:marTop w:val="0"/>
          <w:marBottom w:val="0"/>
          <w:divBdr>
            <w:top w:val="none" w:sz="0" w:space="0" w:color="auto"/>
            <w:left w:val="none" w:sz="0" w:space="0" w:color="auto"/>
            <w:bottom w:val="none" w:sz="0" w:space="0" w:color="auto"/>
            <w:right w:val="none" w:sz="0" w:space="0" w:color="auto"/>
          </w:divBdr>
        </w:div>
        <w:div w:id="567618086">
          <w:marLeft w:val="0"/>
          <w:marRight w:val="0"/>
          <w:marTop w:val="0"/>
          <w:marBottom w:val="0"/>
          <w:divBdr>
            <w:top w:val="none" w:sz="0" w:space="0" w:color="auto"/>
            <w:left w:val="none" w:sz="0" w:space="0" w:color="auto"/>
            <w:bottom w:val="none" w:sz="0" w:space="0" w:color="auto"/>
            <w:right w:val="none" w:sz="0" w:space="0" w:color="auto"/>
          </w:divBdr>
          <w:divsChild>
            <w:div w:id="1348095059">
              <w:marLeft w:val="0"/>
              <w:marRight w:val="0"/>
              <w:marTop w:val="0"/>
              <w:marBottom w:val="0"/>
              <w:divBdr>
                <w:top w:val="none" w:sz="0" w:space="0" w:color="auto"/>
                <w:left w:val="none" w:sz="0" w:space="0" w:color="auto"/>
                <w:bottom w:val="none" w:sz="0" w:space="0" w:color="auto"/>
                <w:right w:val="none" w:sz="0" w:space="0" w:color="auto"/>
              </w:divBdr>
            </w:div>
            <w:div w:id="1639190214">
              <w:marLeft w:val="0"/>
              <w:marRight w:val="0"/>
              <w:marTop w:val="0"/>
              <w:marBottom w:val="0"/>
              <w:divBdr>
                <w:top w:val="none" w:sz="0" w:space="0" w:color="auto"/>
                <w:left w:val="none" w:sz="0" w:space="0" w:color="auto"/>
                <w:bottom w:val="none" w:sz="0" w:space="0" w:color="auto"/>
                <w:right w:val="none" w:sz="0" w:space="0" w:color="auto"/>
              </w:divBdr>
            </w:div>
            <w:div w:id="1856260012">
              <w:marLeft w:val="0"/>
              <w:marRight w:val="0"/>
              <w:marTop w:val="0"/>
              <w:marBottom w:val="0"/>
              <w:divBdr>
                <w:top w:val="none" w:sz="0" w:space="0" w:color="auto"/>
                <w:left w:val="none" w:sz="0" w:space="0" w:color="auto"/>
                <w:bottom w:val="none" w:sz="0" w:space="0" w:color="auto"/>
                <w:right w:val="none" w:sz="0" w:space="0" w:color="auto"/>
              </w:divBdr>
            </w:div>
          </w:divsChild>
        </w:div>
        <w:div w:id="661155763">
          <w:marLeft w:val="0"/>
          <w:marRight w:val="0"/>
          <w:marTop w:val="0"/>
          <w:marBottom w:val="0"/>
          <w:divBdr>
            <w:top w:val="none" w:sz="0" w:space="0" w:color="auto"/>
            <w:left w:val="none" w:sz="0" w:space="0" w:color="auto"/>
            <w:bottom w:val="none" w:sz="0" w:space="0" w:color="auto"/>
            <w:right w:val="none" w:sz="0" w:space="0" w:color="auto"/>
          </w:divBdr>
        </w:div>
        <w:div w:id="775443836">
          <w:marLeft w:val="0"/>
          <w:marRight w:val="0"/>
          <w:marTop w:val="0"/>
          <w:marBottom w:val="0"/>
          <w:divBdr>
            <w:top w:val="none" w:sz="0" w:space="0" w:color="auto"/>
            <w:left w:val="none" w:sz="0" w:space="0" w:color="auto"/>
            <w:bottom w:val="none" w:sz="0" w:space="0" w:color="auto"/>
            <w:right w:val="none" w:sz="0" w:space="0" w:color="auto"/>
          </w:divBdr>
        </w:div>
        <w:div w:id="965042612">
          <w:marLeft w:val="0"/>
          <w:marRight w:val="0"/>
          <w:marTop w:val="0"/>
          <w:marBottom w:val="0"/>
          <w:divBdr>
            <w:top w:val="none" w:sz="0" w:space="0" w:color="auto"/>
            <w:left w:val="none" w:sz="0" w:space="0" w:color="auto"/>
            <w:bottom w:val="none" w:sz="0" w:space="0" w:color="auto"/>
            <w:right w:val="none" w:sz="0" w:space="0" w:color="auto"/>
          </w:divBdr>
        </w:div>
        <w:div w:id="1021514787">
          <w:marLeft w:val="0"/>
          <w:marRight w:val="0"/>
          <w:marTop w:val="0"/>
          <w:marBottom w:val="0"/>
          <w:divBdr>
            <w:top w:val="none" w:sz="0" w:space="0" w:color="auto"/>
            <w:left w:val="none" w:sz="0" w:space="0" w:color="auto"/>
            <w:bottom w:val="none" w:sz="0" w:space="0" w:color="auto"/>
            <w:right w:val="none" w:sz="0" w:space="0" w:color="auto"/>
          </w:divBdr>
        </w:div>
        <w:div w:id="1030955882">
          <w:marLeft w:val="0"/>
          <w:marRight w:val="0"/>
          <w:marTop w:val="0"/>
          <w:marBottom w:val="0"/>
          <w:divBdr>
            <w:top w:val="none" w:sz="0" w:space="0" w:color="auto"/>
            <w:left w:val="none" w:sz="0" w:space="0" w:color="auto"/>
            <w:bottom w:val="none" w:sz="0" w:space="0" w:color="auto"/>
            <w:right w:val="none" w:sz="0" w:space="0" w:color="auto"/>
          </w:divBdr>
        </w:div>
        <w:div w:id="1133711821">
          <w:marLeft w:val="0"/>
          <w:marRight w:val="0"/>
          <w:marTop w:val="0"/>
          <w:marBottom w:val="0"/>
          <w:divBdr>
            <w:top w:val="none" w:sz="0" w:space="0" w:color="auto"/>
            <w:left w:val="none" w:sz="0" w:space="0" w:color="auto"/>
            <w:bottom w:val="none" w:sz="0" w:space="0" w:color="auto"/>
            <w:right w:val="none" w:sz="0" w:space="0" w:color="auto"/>
          </w:divBdr>
        </w:div>
        <w:div w:id="1137066210">
          <w:marLeft w:val="0"/>
          <w:marRight w:val="0"/>
          <w:marTop w:val="0"/>
          <w:marBottom w:val="0"/>
          <w:divBdr>
            <w:top w:val="none" w:sz="0" w:space="0" w:color="auto"/>
            <w:left w:val="none" w:sz="0" w:space="0" w:color="auto"/>
            <w:bottom w:val="none" w:sz="0" w:space="0" w:color="auto"/>
            <w:right w:val="none" w:sz="0" w:space="0" w:color="auto"/>
          </w:divBdr>
        </w:div>
        <w:div w:id="1183592631">
          <w:marLeft w:val="0"/>
          <w:marRight w:val="0"/>
          <w:marTop w:val="0"/>
          <w:marBottom w:val="0"/>
          <w:divBdr>
            <w:top w:val="none" w:sz="0" w:space="0" w:color="auto"/>
            <w:left w:val="none" w:sz="0" w:space="0" w:color="auto"/>
            <w:bottom w:val="none" w:sz="0" w:space="0" w:color="auto"/>
            <w:right w:val="none" w:sz="0" w:space="0" w:color="auto"/>
          </w:divBdr>
        </w:div>
        <w:div w:id="1187256904">
          <w:marLeft w:val="0"/>
          <w:marRight w:val="0"/>
          <w:marTop w:val="0"/>
          <w:marBottom w:val="0"/>
          <w:divBdr>
            <w:top w:val="none" w:sz="0" w:space="0" w:color="auto"/>
            <w:left w:val="none" w:sz="0" w:space="0" w:color="auto"/>
            <w:bottom w:val="none" w:sz="0" w:space="0" w:color="auto"/>
            <w:right w:val="none" w:sz="0" w:space="0" w:color="auto"/>
          </w:divBdr>
        </w:div>
        <w:div w:id="1205486222">
          <w:marLeft w:val="0"/>
          <w:marRight w:val="0"/>
          <w:marTop w:val="0"/>
          <w:marBottom w:val="0"/>
          <w:divBdr>
            <w:top w:val="none" w:sz="0" w:space="0" w:color="auto"/>
            <w:left w:val="none" w:sz="0" w:space="0" w:color="auto"/>
            <w:bottom w:val="none" w:sz="0" w:space="0" w:color="auto"/>
            <w:right w:val="none" w:sz="0" w:space="0" w:color="auto"/>
          </w:divBdr>
        </w:div>
        <w:div w:id="1291322437">
          <w:marLeft w:val="0"/>
          <w:marRight w:val="0"/>
          <w:marTop w:val="0"/>
          <w:marBottom w:val="0"/>
          <w:divBdr>
            <w:top w:val="none" w:sz="0" w:space="0" w:color="auto"/>
            <w:left w:val="none" w:sz="0" w:space="0" w:color="auto"/>
            <w:bottom w:val="none" w:sz="0" w:space="0" w:color="auto"/>
            <w:right w:val="none" w:sz="0" w:space="0" w:color="auto"/>
          </w:divBdr>
        </w:div>
        <w:div w:id="1317029551">
          <w:marLeft w:val="0"/>
          <w:marRight w:val="0"/>
          <w:marTop w:val="0"/>
          <w:marBottom w:val="0"/>
          <w:divBdr>
            <w:top w:val="none" w:sz="0" w:space="0" w:color="auto"/>
            <w:left w:val="none" w:sz="0" w:space="0" w:color="auto"/>
            <w:bottom w:val="none" w:sz="0" w:space="0" w:color="auto"/>
            <w:right w:val="none" w:sz="0" w:space="0" w:color="auto"/>
          </w:divBdr>
        </w:div>
        <w:div w:id="1380323608">
          <w:marLeft w:val="0"/>
          <w:marRight w:val="0"/>
          <w:marTop w:val="0"/>
          <w:marBottom w:val="0"/>
          <w:divBdr>
            <w:top w:val="none" w:sz="0" w:space="0" w:color="auto"/>
            <w:left w:val="none" w:sz="0" w:space="0" w:color="auto"/>
            <w:bottom w:val="none" w:sz="0" w:space="0" w:color="auto"/>
            <w:right w:val="none" w:sz="0" w:space="0" w:color="auto"/>
          </w:divBdr>
        </w:div>
        <w:div w:id="1385912130">
          <w:marLeft w:val="0"/>
          <w:marRight w:val="0"/>
          <w:marTop w:val="0"/>
          <w:marBottom w:val="0"/>
          <w:divBdr>
            <w:top w:val="none" w:sz="0" w:space="0" w:color="auto"/>
            <w:left w:val="none" w:sz="0" w:space="0" w:color="auto"/>
            <w:bottom w:val="none" w:sz="0" w:space="0" w:color="auto"/>
            <w:right w:val="none" w:sz="0" w:space="0" w:color="auto"/>
          </w:divBdr>
        </w:div>
        <w:div w:id="1406761554">
          <w:marLeft w:val="0"/>
          <w:marRight w:val="0"/>
          <w:marTop w:val="0"/>
          <w:marBottom w:val="0"/>
          <w:divBdr>
            <w:top w:val="none" w:sz="0" w:space="0" w:color="auto"/>
            <w:left w:val="none" w:sz="0" w:space="0" w:color="auto"/>
            <w:bottom w:val="none" w:sz="0" w:space="0" w:color="auto"/>
            <w:right w:val="none" w:sz="0" w:space="0" w:color="auto"/>
          </w:divBdr>
        </w:div>
        <w:div w:id="1490631527">
          <w:marLeft w:val="0"/>
          <w:marRight w:val="0"/>
          <w:marTop w:val="0"/>
          <w:marBottom w:val="0"/>
          <w:divBdr>
            <w:top w:val="none" w:sz="0" w:space="0" w:color="auto"/>
            <w:left w:val="none" w:sz="0" w:space="0" w:color="auto"/>
            <w:bottom w:val="none" w:sz="0" w:space="0" w:color="auto"/>
            <w:right w:val="none" w:sz="0" w:space="0" w:color="auto"/>
          </w:divBdr>
        </w:div>
        <w:div w:id="1534805931">
          <w:marLeft w:val="0"/>
          <w:marRight w:val="0"/>
          <w:marTop w:val="0"/>
          <w:marBottom w:val="0"/>
          <w:divBdr>
            <w:top w:val="none" w:sz="0" w:space="0" w:color="auto"/>
            <w:left w:val="none" w:sz="0" w:space="0" w:color="auto"/>
            <w:bottom w:val="none" w:sz="0" w:space="0" w:color="auto"/>
            <w:right w:val="none" w:sz="0" w:space="0" w:color="auto"/>
          </w:divBdr>
        </w:div>
        <w:div w:id="1604073471">
          <w:marLeft w:val="0"/>
          <w:marRight w:val="0"/>
          <w:marTop w:val="0"/>
          <w:marBottom w:val="0"/>
          <w:divBdr>
            <w:top w:val="none" w:sz="0" w:space="0" w:color="auto"/>
            <w:left w:val="none" w:sz="0" w:space="0" w:color="auto"/>
            <w:bottom w:val="none" w:sz="0" w:space="0" w:color="auto"/>
            <w:right w:val="none" w:sz="0" w:space="0" w:color="auto"/>
          </w:divBdr>
        </w:div>
        <w:div w:id="1608271467">
          <w:marLeft w:val="0"/>
          <w:marRight w:val="0"/>
          <w:marTop w:val="0"/>
          <w:marBottom w:val="0"/>
          <w:divBdr>
            <w:top w:val="none" w:sz="0" w:space="0" w:color="auto"/>
            <w:left w:val="none" w:sz="0" w:space="0" w:color="auto"/>
            <w:bottom w:val="none" w:sz="0" w:space="0" w:color="auto"/>
            <w:right w:val="none" w:sz="0" w:space="0" w:color="auto"/>
          </w:divBdr>
        </w:div>
        <w:div w:id="1618482796">
          <w:marLeft w:val="0"/>
          <w:marRight w:val="0"/>
          <w:marTop w:val="0"/>
          <w:marBottom w:val="0"/>
          <w:divBdr>
            <w:top w:val="none" w:sz="0" w:space="0" w:color="auto"/>
            <w:left w:val="none" w:sz="0" w:space="0" w:color="auto"/>
            <w:bottom w:val="none" w:sz="0" w:space="0" w:color="auto"/>
            <w:right w:val="none" w:sz="0" w:space="0" w:color="auto"/>
          </w:divBdr>
        </w:div>
        <w:div w:id="1675764186">
          <w:marLeft w:val="0"/>
          <w:marRight w:val="0"/>
          <w:marTop w:val="0"/>
          <w:marBottom w:val="0"/>
          <w:divBdr>
            <w:top w:val="none" w:sz="0" w:space="0" w:color="auto"/>
            <w:left w:val="none" w:sz="0" w:space="0" w:color="auto"/>
            <w:bottom w:val="none" w:sz="0" w:space="0" w:color="auto"/>
            <w:right w:val="none" w:sz="0" w:space="0" w:color="auto"/>
          </w:divBdr>
        </w:div>
        <w:div w:id="1698893820">
          <w:marLeft w:val="0"/>
          <w:marRight w:val="0"/>
          <w:marTop w:val="0"/>
          <w:marBottom w:val="0"/>
          <w:divBdr>
            <w:top w:val="none" w:sz="0" w:space="0" w:color="auto"/>
            <w:left w:val="none" w:sz="0" w:space="0" w:color="auto"/>
            <w:bottom w:val="none" w:sz="0" w:space="0" w:color="auto"/>
            <w:right w:val="none" w:sz="0" w:space="0" w:color="auto"/>
          </w:divBdr>
        </w:div>
        <w:div w:id="1774125438">
          <w:marLeft w:val="0"/>
          <w:marRight w:val="0"/>
          <w:marTop w:val="0"/>
          <w:marBottom w:val="0"/>
          <w:divBdr>
            <w:top w:val="none" w:sz="0" w:space="0" w:color="auto"/>
            <w:left w:val="none" w:sz="0" w:space="0" w:color="auto"/>
            <w:bottom w:val="none" w:sz="0" w:space="0" w:color="auto"/>
            <w:right w:val="none" w:sz="0" w:space="0" w:color="auto"/>
          </w:divBdr>
        </w:div>
        <w:div w:id="1874951554">
          <w:marLeft w:val="0"/>
          <w:marRight w:val="0"/>
          <w:marTop w:val="0"/>
          <w:marBottom w:val="0"/>
          <w:divBdr>
            <w:top w:val="none" w:sz="0" w:space="0" w:color="auto"/>
            <w:left w:val="none" w:sz="0" w:space="0" w:color="auto"/>
            <w:bottom w:val="none" w:sz="0" w:space="0" w:color="auto"/>
            <w:right w:val="none" w:sz="0" w:space="0" w:color="auto"/>
          </w:divBdr>
        </w:div>
        <w:div w:id="1917011975">
          <w:marLeft w:val="0"/>
          <w:marRight w:val="0"/>
          <w:marTop w:val="0"/>
          <w:marBottom w:val="0"/>
          <w:divBdr>
            <w:top w:val="none" w:sz="0" w:space="0" w:color="auto"/>
            <w:left w:val="none" w:sz="0" w:space="0" w:color="auto"/>
            <w:bottom w:val="none" w:sz="0" w:space="0" w:color="auto"/>
            <w:right w:val="none" w:sz="0" w:space="0" w:color="auto"/>
          </w:divBdr>
        </w:div>
        <w:div w:id="1920092551">
          <w:marLeft w:val="0"/>
          <w:marRight w:val="0"/>
          <w:marTop w:val="0"/>
          <w:marBottom w:val="0"/>
          <w:divBdr>
            <w:top w:val="none" w:sz="0" w:space="0" w:color="auto"/>
            <w:left w:val="none" w:sz="0" w:space="0" w:color="auto"/>
            <w:bottom w:val="none" w:sz="0" w:space="0" w:color="auto"/>
            <w:right w:val="none" w:sz="0" w:space="0" w:color="auto"/>
          </w:divBdr>
        </w:div>
        <w:div w:id="2061324337">
          <w:marLeft w:val="0"/>
          <w:marRight w:val="0"/>
          <w:marTop w:val="0"/>
          <w:marBottom w:val="0"/>
          <w:divBdr>
            <w:top w:val="none" w:sz="0" w:space="0" w:color="auto"/>
            <w:left w:val="none" w:sz="0" w:space="0" w:color="auto"/>
            <w:bottom w:val="none" w:sz="0" w:space="0" w:color="auto"/>
            <w:right w:val="none" w:sz="0" w:space="0" w:color="auto"/>
          </w:divBdr>
          <w:divsChild>
            <w:div w:id="201596239">
              <w:marLeft w:val="-75"/>
              <w:marRight w:val="0"/>
              <w:marTop w:val="30"/>
              <w:marBottom w:val="30"/>
              <w:divBdr>
                <w:top w:val="none" w:sz="0" w:space="0" w:color="auto"/>
                <w:left w:val="none" w:sz="0" w:space="0" w:color="auto"/>
                <w:bottom w:val="none" w:sz="0" w:space="0" w:color="auto"/>
                <w:right w:val="none" w:sz="0" w:space="0" w:color="auto"/>
              </w:divBdr>
              <w:divsChild>
                <w:div w:id="191460297">
                  <w:marLeft w:val="0"/>
                  <w:marRight w:val="0"/>
                  <w:marTop w:val="0"/>
                  <w:marBottom w:val="0"/>
                  <w:divBdr>
                    <w:top w:val="none" w:sz="0" w:space="0" w:color="auto"/>
                    <w:left w:val="none" w:sz="0" w:space="0" w:color="auto"/>
                    <w:bottom w:val="none" w:sz="0" w:space="0" w:color="auto"/>
                    <w:right w:val="none" w:sz="0" w:space="0" w:color="auto"/>
                  </w:divBdr>
                  <w:divsChild>
                    <w:div w:id="1265654379">
                      <w:marLeft w:val="0"/>
                      <w:marRight w:val="0"/>
                      <w:marTop w:val="0"/>
                      <w:marBottom w:val="0"/>
                      <w:divBdr>
                        <w:top w:val="none" w:sz="0" w:space="0" w:color="auto"/>
                        <w:left w:val="none" w:sz="0" w:space="0" w:color="auto"/>
                        <w:bottom w:val="none" w:sz="0" w:space="0" w:color="auto"/>
                        <w:right w:val="none" w:sz="0" w:space="0" w:color="auto"/>
                      </w:divBdr>
                    </w:div>
                    <w:div w:id="1487820880">
                      <w:marLeft w:val="0"/>
                      <w:marRight w:val="0"/>
                      <w:marTop w:val="0"/>
                      <w:marBottom w:val="0"/>
                      <w:divBdr>
                        <w:top w:val="none" w:sz="0" w:space="0" w:color="auto"/>
                        <w:left w:val="none" w:sz="0" w:space="0" w:color="auto"/>
                        <w:bottom w:val="none" w:sz="0" w:space="0" w:color="auto"/>
                        <w:right w:val="none" w:sz="0" w:space="0" w:color="auto"/>
                      </w:divBdr>
                    </w:div>
                    <w:div w:id="1858037369">
                      <w:marLeft w:val="0"/>
                      <w:marRight w:val="0"/>
                      <w:marTop w:val="0"/>
                      <w:marBottom w:val="0"/>
                      <w:divBdr>
                        <w:top w:val="none" w:sz="0" w:space="0" w:color="auto"/>
                        <w:left w:val="none" w:sz="0" w:space="0" w:color="auto"/>
                        <w:bottom w:val="none" w:sz="0" w:space="0" w:color="auto"/>
                        <w:right w:val="none" w:sz="0" w:space="0" w:color="auto"/>
                      </w:divBdr>
                    </w:div>
                  </w:divsChild>
                </w:div>
                <w:div w:id="799301330">
                  <w:marLeft w:val="0"/>
                  <w:marRight w:val="0"/>
                  <w:marTop w:val="0"/>
                  <w:marBottom w:val="0"/>
                  <w:divBdr>
                    <w:top w:val="none" w:sz="0" w:space="0" w:color="auto"/>
                    <w:left w:val="none" w:sz="0" w:space="0" w:color="auto"/>
                    <w:bottom w:val="none" w:sz="0" w:space="0" w:color="auto"/>
                    <w:right w:val="none" w:sz="0" w:space="0" w:color="auto"/>
                  </w:divBdr>
                  <w:divsChild>
                    <w:div w:id="423308626">
                      <w:marLeft w:val="0"/>
                      <w:marRight w:val="0"/>
                      <w:marTop w:val="0"/>
                      <w:marBottom w:val="0"/>
                      <w:divBdr>
                        <w:top w:val="none" w:sz="0" w:space="0" w:color="auto"/>
                        <w:left w:val="none" w:sz="0" w:space="0" w:color="auto"/>
                        <w:bottom w:val="none" w:sz="0" w:space="0" w:color="auto"/>
                        <w:right w:val="none" w:sz="0" w:space="0" w:color="auto"/>
                      </w:divBdr>
                    </w:div>
                  </w:divsChild>
                </w:div>
                <w:div w:id="860168824">
                  <w:marLeft w:val="0"/>
                  <w:marRight w:val="0"/>
                  <w:marTop w:val="0"/>
                  <w:marBottom w:val="0"/>
                  <w:divBdr>
                    <w:top w:val="none" w:sz="0" w:space="0" w:color="auto"/>
                    <w:left w:val="none" w:sz="0" w:space="0" w:color="auto"/>
                    <w:bottom w:val="none" w:sz="0" w:space="0" w:color="auto"/>
                    <w:right w:val="none" w:sz="0" w:space="0" w:color="auto"/>
                  </w:divBdr>
                  <w:divsChild>
                    <w:div w:id="53354933">
                      <w:marLeft w:val="0"/>
                      <w:marRight w:val="0"/>
                      <w:marTop w:val="0"/>
                      <w:marBottom w:val="0"/>
                      <w:divBdr>
                        <w:top w:val="none" w:sz="0" w:space="0" w:color="auto"/>
                        <w:left w:val="none" w:sz="0" w:space="0" w:color="auto"/>
                        <w:bottom w:val="none" w:sz="0" w:space="0" w:color="auto"/>
                        <w:right w:val="none" w:sz="0" w:space="0" w:color="auto"/>
                      </w:divBdr>
                    </w:div>
                  </w:divsChild>
                </w:div>
                <w:div w:id="1443956868">
                  <w:marLeft w:val="0"/>
                  <w:marRight w:val="0"/>
                  <w:marTop w:val="0"/>
                  <w:marBottom w:val="0"/>
                  <w:divBdr>
                    <w:top w:val="none" w:sz="0" w:space="0" w:color="auto"/>
                    <w:left w:val="none" w:sz="0" w:space="0" w:color="auto"/>
                    <w:bottom w:val="none" w:sz="0" w:space="0" w:color="auto"/>
                    <w:right w:val="none" w:sz="0" w:space="0" w:color="auto"/>
                  </w:divBdr>
                  <w:divsChild>
                    <w:div w:id="1202329077">
                      <w:marLeft w:val="0"/>
                      <w:marRight w:val="0"/>
                      <w:marTop w:val="0"/>
                      <w:marBottom w:val="0"/>
                      <w:divBdr>
                        <w:top w:val="none" w:sz="0" w:space="0" w:color="auto"/>
                        <w:left w:val="none" w:sz="0" w:space="0" w:color="auto"/>
                        <w:bottom w:val="none" w:sz="0" w:space="0" w:color="auto"/>
                        <w:right w:val="none" w:sz="0" w:space="0" w:color="auto"/>
                      </w:divBdr>
                    </w:div>
                  </w:divsChild>
                </w:div>
                <w:div w:id="1619414498">
                  <w:marLeft w:val="0"/>
                  <w:marRight w:val="0"/>
                  <w:marTop w:val="0"/>
                  <w:marBottom w:val="0"/>
                  <w:divBdr>
                    <w:top w:val="none" w:sz="0" w:space="0" w:color="auto"/>
                    <w:left w:val="none" w:sz="0" w:space="0" w:color="auto"/>
                    <w:bottom w:val="none" w:sz="0" w:space="0" w:color="auto"/>
                    <w:right w:val="none" w:sz="0" w:space="0" w:color="auto"/>
                  </w:divBdr>
                  <w:divsChild>
                    <w:div w:id="2102951477">
                      <w:marLeft w:val="0"/>
                      <w:marRight w:val="0"/>
                      <w:marTop w:val="0"/>
                      <w:marBottom w:val="0"/>
                      <w:divBdr>
                        <w:top w:val="none" w:sz="0" w:space="0" w:color="auto"/>
                        <w:left w:val="none" w:sz="0" w:space="0" w:color="auto"/>
                        <w:bottom w:val="none" w:sz="0" w:space="0" w:color="auto"/>
                        <w:right w:val="none" w:sz="0" w:space="0" w:color="auto"/>
                      </w:divBdr>
                    </w:div>
                  </w:divsChild>
                </w:div>
                <w:div w:id="1806466933">
                  <w:marLeft w:val="0"/>
                  <w:marRight w:val="0"/>
                  <w:marTop w:val="0"/>
                  <w:marBottom w:val="0"/>
                  <w:divBdr>
                    <w:top w:val="none" w:sz="0" w:space="0" w:color="auto"/>
                    <w:left w:val="none" w:sz="0" w:space="0" w:color="auto"/>
                    <w:bottom w:val="none" w:sz="0" w:space="0" w:color="auto"/>
                    <w:right w:val="none" w:sz="0" w:space="0" w:color="auto"/>
                  </w:divBdr>
                  <w:divsChild>
                    <w:div w:id="1148518503">
                      <w:marLeft w:val="0"/>
                      <w:marRight w:val="0"/>
                      <w:marTop w:val="0"/>
                      <w:marBottom w:val="0"/>
                      <w:divBdr>
                        <w:top w:val="none" w:sz="0" w:space="0" w:color="auto"/>
                        <w:left w:val="none" w:sz="0" w:space="0" w:color="auto"/>
                        <w:bottom w:val="none" w:sz="0" w:space="0" w:color="auto"/>
                        <w:right w:val="none" w:sz="0" w:space="0" w:color="auto"/>
                      </w:divBdr>
                    </w:div>
                  </w:divsChild>
                </w:div>
                <w:div w:id="1913154474">
                  <w:marLeft w:val="0"/>
                  <w:marRight w:val="0"/>
                  <w:marTop w:val="0"/>
                  <w:marBottom w:val="0"/>
                  <w:divBdr>
                    <w:top w:val="none" w:sz="0" w:space="0" w:color="auto"/>
                    <w:left w:val="none" w:sz="0" w:space="0" w:color="auto"/>
                    <w:bottom w:val="none" w:sz="0" w:space="0" w:color="auto"/>
                    <w:right w:val="none" w:sz="0" w:space="0" w:color="auto"/>
                  </w:divBdr>
                  <w:divsChild>
                    <w:div w:id="1230650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5977810">
          <w:marLeft w:val="0"/>
          <w:marRight w:val="0"/>
          <w:marTop w:val="0"/>
          <w:marBottom w:val="0"/>
          <w:divBdr>
            <w:top w:val="none" w:sz="0" w:space="0" w:color="auto"/>
            <w:left w:val="none" w:sz="0" w:space="0" w:color="auto"/>
            <w:bottom w:val="none" w:sz="0" w:space="0" w:color="auto"/>
            <w:right w:val="none" w:sz="0" w:space="0" w:color="auto"/>
          </w:divBdr>
        </w:div>
        <w:div w:id="2136098340">
          <w:marLeft w:val="0"/>
          <w:marRight w:val="0"/>
          <w:marTop w:val="0"/>
          <w:marBottom w:val="0"/>
          <w:divBdr>
            <w:top w:val="none" w:sz="0" w:space="0" w:color="auto"/>
            <w:left w:val="none" w:sz="0" w:space="0" w:color="auto"/>
            <w:bottom w:val="none" w:sz="0" w:space="0" w:color="auto"/>
            <w:right w:val="none" w:sz="0" w:space="0" w:color="auto"/>
          </w:divBdr>
        </w:div>
      </w:divsChild>
    </w:div>
    <w:div w:id="534463771">
      <w:bodyDiv w:val="1"/>
      <w:marLeft w:val="0"/>
      <w:marRight w:val="0"/>
      <w:marTop w:val="0"/>
      <w:marBottom w:val="0"/>
      <w:divBdr>
        <w:top w:val="none" w:sz="0" w:space="0" w:color="auto"/>
        <w:left w:val="none" w:sz="0" w:space="0" w:color="auto"/>
        <w:bottom w:val="none" w:sz="0" w:space="0" w:color="auto"/>
        <w:right w:val="none" w:sz="0" w:space="0" w:color="auto"/>
      </w:divBdr>
      <w:divsChild>
        <w:div w:id="858160958">
          <w:marLeft w:val="0"/>
          <w:marRight w:val="0"/>
          <w:marTop w:val="0"/>
          <w:marBottom w:val="0"/>
          <w:divBdr>
            <w:top w:val="none" w:sz="0" w:space="0" w:color="auto"/>
            <w:left w:val="none" w:sz="0" w:space="0" w:color="auto"/>
            <w:bottom w:val="none" w:sz="0" w:space="0" w:color="auto"/>
            <w:right w:val="none" w:sz="0" w:space="0" w:color="auto"/>
          </w:divBdr>
          <w:divsChild>
            <w:div w:id="1989237047">
              <w:marLeft w:val="0"/>
              <w:marRight w:val="0"/>
              <w:marTop w:val="0"/>
              <w:marBottom w:val="0"/>
              <w:divBdr>
                <w:top w:val="none" w:sz="0" w:space="0" w:color="auto"/>
                <w:left w:val="none" w:sz="0" w:space="0" w:color="auto"/>
                <w:bottom w:val="none" w:sz="0" w:space="0" w:color="auto"/>
                <w:right w:val="none" w:sz="0" w:space="0" w:color="auto"/>
              </w:divBdr>
              <w:divsChild>
                <w:div w:id="11689844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0485266">
      <w:bodyDiv w:val="1"/>
      <w:marLeft w:val="0"/>
      <w:marRight w:val="0"/>
      <w:marTop w:val="0"/>
      <w:marBottom w:val="0"/>
      <w:divBdr>
        <w:top w:val="none" w:sz="0" w:space="0" w:color="auto"/>
        <w:left w:val="none" w:sz="0" w:space="0" w:color="auto"/>
        <w:bottom w:val="none" w:sz="0" w:space="0" w:color="auto"/>
        <w:right w:val="none" w:sz="0" w:space="0" w:color="auto"/>
      </w:divBdr>
    </w:div>
    <w:div w:id="620038133">
      <w:bodyDiv w:val="1"/>
      <w:marLeft w:val="0"/>
      <w:marRight w:val="0"/>
      <w:marTop w:val="0"/>
      <w:marBottom w:val="0"/>
      <w:divBdr>
        <w:top w:val="none" w:sz="0" w:space="0" w:color="auto"/>
        <w:left w:val="none" w:sz="0" w:space="0" w:color="auto"/>
        <w:bottom w:val="none" w:sz="0" w:space="0" w:color="auto"/>
        <w:right w:val="none" w:sz="0" w:space="0" w:color="auto"/>
      </w:divBdr>
    </w:div>
    <w:div w:id="670832083">
      <w:bodyDiv w:val="1"/>
      <w:marLeft w:val="0"/>
      <w:marRight w:val="0"/>
      <w:marTop w:val="0"/>
      <w:marBottom w:val="0"/>
      <w:divBdr>
        <w:top w:val="none" w:sz="0" w:space="0" w:color="auto"/>
        <w:left w:val="none" w:sz="0" w:space="0" w:color="auto"/>
        <w:bottom w:val="none" w:sz="0" w:space="0" w:color="auto"/>
        <w:right w:val="none" w:sz="0" w:space="0" w:color="auto"/>
      </w:divBdr>
    </w:div>
    <w:div w:id="734476048">
      <w:bodyDiv w:val="1"/>
      <w:marLeft w:val="0"/>
      <w:marRight w:val="0"/>
      <w:marTop w:val="0"/>
      <w:marBottom w:val="0"/>
      <w:divBdr>
        <w:top w:val="none" w:sz="0" w:space="0" w:color="auto"/>
        <w:left w:val="none" w:sz="0" w:space="0" w:color="auto"/>
        <w:bottom w:val="none" w:sz="0" w:space="0" w:color="auto"/>
        <w:right w:val="none" w:sz="0" w:space="0" w:color="auto"/>
      </w:divBdr>
      <w:divsChild>
        <w:div w:id="255790469">
          <w:marLeft w:val="0"/>
          <w:marRight w:val="0"/>
          <w:marTop w:val="0"/>
          <w:marBottom w:val="0"/>
          <w:divBdr>
            <w:top w:val="none" w:sz="0" w:space="0" w:color="auto"/>
            <w:left w:val="none" w:sz="0" w:space="0" w:color="auto"/>
            <w:bottom w:val="none" w:sz="0" w:space="0" w:color="auto"/>
            <w:right w:val="none" w:sz="0" w:space="0" w:color="auto"/>
          </w:divBdr>
          <w:divsChild>
            <w:div w:id="1985500280">
              <w:marLeft w:val="0"/>
              <w:marRight w:val="0"/>
              <w:marTop w:val="0"/>
              <w:marBottom w:val="0"/>
              <w:divBdr>
                <w:top w:val="none" w:sz="0" w:space="0" w:color="auto"/>
                <w:left w:val="none" w:sz="0" w:space="0" w:color="auto"/>
                <w:bottom w:val="none" w:sz="0" w:space="0" w:color="auto"/>
                <w:right w:val="none" w:sz="0" w:space="0" w:color="auto"/>
              </w:divBdr>
              <w:divsChild>
                <w:div w:id="1218862863">
                  <w:marLeft w:val="0"/>
                  <w:marRight w:val="0"/>
                  <w:marTop w:val="0"/>
                  <w:marBottom w:val="0"/>
                  <w:divBdr>
                    <w:top w:val="none" w:sz="0" w:space="0" w:color="auto"/>
                    <w:left w:val="none" w:sz="0" w:space="0" w:color="auto"/>
                    <w:bottom w:val="none" w:sz="0" w:space="0" w:color="auto"/>
                    <w:right w:val="none" w:sz="0" w:space="0" w:color="auto"/>
                  </w:divBdr>
                  <w:divsChild>
                    <w:div w:id="105081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52189698">
      <w:bodyDiv w:val="1"/>
      <w:marLeft w:val="0"/>
      <w:marRight w:val="0"/>
      <w:marTop w:val="0"/>
      <w:marBottom w:val="0"/>
      <w:divBdr>
        <w:top w:val="none" w:sz="0" w:space="0" w:color="auto"/>
        <w:left w:val="none" w:sz="0" w:space="0" w:color="auto"/>
        <w:bottom w:val="none" w:sz="0" w:space="0" w:color="auto"/>
        <w:right w:val="none" w:sz="0" w:space="0" w:color="auto"/>
      </w:divBdr>
    </w:div>
    <w:div w:id="855074944">
      <w:bodyDiv w:val="1"/>
      <w:marLeft w:val="0"/>
      <w:marRight w:val="0"/>
      <w:marTop w:val="0"/>
      <w:marBottom w:val="0"/>
      <w:divBdr>
        <w:top w:val="none" w:sz="0" w:space="0" w:color="auto"/>
        <w:left w:val="none" w:sz="0" w:space="0" w:color="auto"/>
        <w:bottom w:val="none" w:sz="0" w:space="0" w:color="auto"/>
        <w:right w:val="none" w:sz="0" w:space="0" w:color="auto"/>
      </w:divBdr>
    </w:div>
    <w:div w:id="866139427">
      <w:bodyDiv w:val="1"/>
      <w:marLeft w:val="0"/>
      <w:marRight w:val="0"/>
      <w:marTop w:val="0"/>
      <w:marBottom w:val="0"/>
      <w:divBdr>
        <w:top w:val="none" w:sz="0" w:space="0" w:color="auto"/>
        <w:left w:val="none" w:sz="0" w:space="0" w:color="auto"/>
        <w:bottom w:val="none" w:sz="0" w:space="0" w:color="auto"/>
        <w:right w:val="none" w:sz="0" w:space="0" w:color="auto"/>
      </w:divBdr>
    </w:div>
    <w:div w:id="950630962">
      <w:bodyDiv w:val="1"/>
      <w:marLeft w:val="0"/>
      <w:marRight w:val="0"/>
      <w:marTop w:val="0"/>
      <w:marBottom w:val="0"/>
      <w:divBdr>
        <w:top w:val="none" w:sz="0" w:space="0" w:color="auto"/>
        <w:left w:val="none" w:sz="0" w:space="0" w:color="auto"/>
        <w:bottom w:val="none" w:sz="0" w:space="0" w:color="auto"/>
        <w:right w:val="none" w:sz="0" w:space="0" w:color="auto"/>
      </w:divBdr>
      <w:divsChild>
        <w:div w:id="1286622381">
          <w:marLeft w:val="0"/>
          <w:marRight w:val="0"/>
          <w:marTop w:val="0"/>
          <w:marBottom w:val="0"/>
          <w:divBdr>
            <w:top w:val="none" w:sz="0" w:space="0" w:color="auto"/>
            <w:left w:val="none" w:sz="0" w:space="0" w:color="auto"/>
            <w:bottom w:val="none" w:sz="0" w:space="0" w:color="auto"/>
            <w:right w:val="none" w:sz="0" w:space="0" w:color="auto"/>
          </w:divBdr>
          <w:divsChild>
            <w:div w:id="1528257207">
              <w:marLeft w:val="0"/>
              <w:marRight w:val="0"/>
              <w:marTop w:val="0"/>
              <w:marBottom w:val="0"/>
              <w:divBdr>
                <w:top w:val="none" w:sz="0" w:space="0" w:color="auto"/>
                <w:left w:val="none" w:sz="0" w:space="0" w:color="auto"/>
                <w:bottom w:val="none" w:sz="0" w:space="0" w:color="auto"/>
                <w:right w:val="none" w:sz="0" w:space="0" w:color="auto"/>
              </w:divBdr>
              <w:divsChild>
                <w:div w:id="370306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4548450">
      <w:bodyDiv w:val="1"/>
      <w:marLeft w:val="0"/>
      <w:marRight w:val="0"/>
      <w:marTop w:val="0"/>
      <w:marBottom w:val="0"/>
      <w:divBdr>
        <w:top w:val="none" w:sz="0" w:space="0" w:color="auto"/>
        <w:left w:val="none" w:sz="0" w:space="0" w:color="auto"/>
        <w:bottom w:val="none" w:sz="0" w:space="0" w:color="auto"/>
        <w:right w:val="none" w:sz="0" w:space="0" w:color="auto"/>
      </w:divBdr>
    </w:div>
    <w:div w:id="1000545800">
      <w:bodyDiv w:val="1"/>
      <w:marLeft w:val="0"/>
      <w:marRight w:val="0"/>
      <w:marTop w:val="0"/>
      <w:marBottom w:val="0"/>
      <w:divBdr>
        <w:top w:val="none" w:sz="0" w:space="0" w:color="auto"/>
        <w:left w:val="none" w:sz="0" w:space="0" w:color="auto"/>
        <w:bottom w:val="none" w:sz="0" w:space="0" w:color="auto"/>
        <w:right w:val="none" w:sz="0" w:space="0" w:color="auto"/>
      </w:divBdr>
    </w:div>
    <w:div w:id="1035156979">
      <w:bodyDiv w:val="1"/>
      <w:marLeft w:val="0"/>
      <w:marRight w:val="0"/>
      <w:marTop w:val="0"/>
      <w:marBottom w:val="0"/>
      <w:divBdr>
        <w:top w:val="none" w:sz="0" w:space="0" w:color="auto"/>
        <w:left w:val="none" w:sz="0" w:space="0" w:color="auto"/>
        <w:bottom w:val="none" w:sz="0" w:space="0" w:color="auto"/>
        <w:right w:val="none" w:sz="0" w:space="0" w:color="auto"/>
      </w:divBdr>
      <w:divsChild>
        <w:div w:id="2062048955">
          <w:marLeft w:val="0"/>
          <w:marRight w:val="0"/>
          <w:marTop w:val="0"/>
          <w:marBottom w:val="0"/>
          <w:divBdr>
            <w:top w:val="none" w:sz="0" w:space="0" w:color="auto"/>
            <w:left w:val="none" w:sz="0" w:space="0" w:color="auto"/>
            <w:bottom w:val="none" w:sz="0" w:space="0" w:color="auto"/>
            <w:right w:val="none" w:sz="0" w:space="0" w:color="auto"/>
          </w:divBdr>
          <w:divsChild>
            <w:div w:id="806972440">
              <w:marLeft w:val="0"/>
              <w:marRight w:val="0"/>
              <w:marTop w:val="0"/>
              <w:marBottom w:val="0"/>
              <w:divBdr>
                <w:top w:val="none" w:sz="0" w:space="0" w:color="auto"/>
                <w:left w:val="none" w:sz="0" w:space="0" w:color="auto"/>
                <w:bottom w:val="none" w:sz="0" w:space="0" w:color="auto"/>
                <w:right w:val="none" w:sz="0" w:space="0" w:color="auto"/>
              </w:divBdr>
              <w:divsChild>
                <w:div w:id="11925011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4549783">
      <w:bodyDiv w:val="1"/>
      <w:marLeft w:val="0"/>
      <w:marRight w:val="0"/>
      <w:marTop w:val="0"/>
      <w:marBottom w:val="0"/>
      <w:divBdr>
        <w:top w:val="none" w:sz="0" w:space="0" w:color="auto"/>
        <w:left w:val="none" w:sz="0" w:space="0" w:color="auto"/>
        <w:bottom w:val="none" w:sz="0" w:space="0" w:color="auto"/>
        <w:right w:val="none" w:sz="0" w:space="0" w:color="auto"/>
      </w:divBdr>
      <w:divsChild>
        <w:div w:id="614675204">
          <w:marLeft w:val="274"/>
          <w:marRight w:val="0"/>
          <w:marTop w:val="0"/>
          <w:marBottom w:val="0"/>
          <w:divBdr>
            <w:top w:val="none" w:sz="0" w:space="0" w:color="auto"/>
            <w:left w:val="none" w:sz="0" w:space="0" w:color="auto"/>
            <w:bottom w:val="none" w:sz="0" w:space="0" w:color="auto"/>
            <w:right w:val="none" w:sz="0" w:space="0" w:color="auto"/>
          </w:divBdr>
        </w:div>
        <w:div w:id="622466328">
          <w:marLeft w:val="274"/>
          <w:marRight w:val="0"/>
          <w:marTop w:val="0"/>
          <w:marBottom w:val="0"/>
          <w:divBdr>
            <w:top w:val="none" w:sz="0" w:space="0" w:color="auto"/>
            <w:left w:val="none" w:sz="0" w:space="0" w:color="auto"/>
            <w:bottom w:val="none" w:sz="0" w:space="0" w:color="auto"/>
            <w:right w:val="none" w:sz="0" w:space="0" w:color="auto"/>
          </w:divBdr>
        </w:div>
        <w:div w:id="1563373176">
          <w:marLeft w:val="274"/>
          <w:marRight w:val="0"/>
          <w:marTop w:val="0"/>
          <w:marBottom w:val="0"/>
          <w:divBdr>
            <w:top w:val="none" w:sz="0" w:space="0" w:color="auto"/>
            <w:left w:val="none" w:sz="0" w:space="0" w:color="auto"/>
            <w:bottom w:val="none" w:sz="0" w:space="0" w:color="auto"/>
            <w:right w:val="none" w:sz="0" w:space="0" w:color="auto"/>
          </w:divBdr>
        </w:div>
        <w:div w:id="1704480502">
          <w:marLeft w:val="274"/>
          <w:marRight w:val="0"/>
          <w:marTop w:val="0"/>
          <w:marBottom w:val="0"/>
          <w:divBdr>
            <w:top w:val="none" w:sz="0" w:space="0" w:color="auto"/>
            <w:left w:val="none" w:sz="0" w:space="0" w:color="auto"/>
            <w:bottom w:val="none" w:sz="0" w:space="0" w:color="auto"/>
            <w:right w:val="none" w:sz="0" w:space="0" w:color="auto"/>
          </w:divBdr>
        </w:div>
        <w:div w:id="1933972266">
          <w:marLeft w:val="274"/>
          <w:marRight w:val="0"/>
          <w:marTop w:val="0"/>
          <w:marBottom w:val="0"/>
          <w:divBdr>
            <w:top w:val="none" w:sz="0" w:space="0" w:color="auto"/>
            <w:left w:val="none" w:sz="0" w:space="0" w:color="auto"/>
            <w:bottom w:val="none" w:sz="0" w:space="0" w:color="auto"/>
            <w:right w:val="none" w:sz="0" w:space="0" w:color="auto"/>
          </w:divBdr>
        </w:div>
      </w:divsChild>
    </w:div>
    <w:div w:id="1103961641">
      <w:bodyDiv w:val="1"/>
      <w:marLeft w:val="0"/>
      <w:marRight w:val="0"/>
      <w:marTop w:val="0"/>
      <w:marBottom w:val="0"/>
      <w:divBdr>
        <w:top w:val="none" w:sz="0" w:space="0" w:color="auto"/>
        <w:left w:val="none" w:sz="0" w:space="0" w:color="auto"/>
        <w:bottom w:val="none" w:sz="0" w:space="0" w:color="auto"/>
        <w:right w:val="none" w:sz="0" w:space="0" w:color="auto"/>
      </w:divBdr>
    </w:div>
    <w:div w:id="1150752122">
      <w:bodyDiv w:val="1"/>
      <w:marLeft w:val="0"/>
      <w:marRight w:val="0"/>
      <w:marTop w:val="0"/>
      <w:marBottom w:val="0"/>
      <w:divBdr>
        <w:top w:val="none" w:sz="0" w:space="0" w:color="auto"/>
        <w:left w:val="none" w:sz="0" w:space="0" w:color="auto"/>
        <w:bottom w:val="none" w:sz="0" w:space="0" w:color="auto"/>
        <w:right w:val="none" w:sz="0" w:space="0" w:color="auto"/>
      </w:divBdr>
    </w:div>
    <w:div w:id="1240486399">
      <w:bodyDiv w:val="1"/>
      <w:marLeft w:val="0"/>
      <w:marRight w:val="0"/>
      <w:marTop w:val="0"/>
      <w:marBottom w:val="0"/>
      <w:divBdr>
        <w:top w:val="none" w:sz="0" w:space="0" w:color="auto"/>
        <w:left w:val="none" w:sz="0" w:space="0" w:color="auto"/>
        <w:bottom w:val="none" w:sz="0" w:space="0" w:color="auto"/>
        <w:right w:val="none" w:sz="0" w:space="0" w:color="auto"/>
      </w:divBdr>
    </w:div>
    <w:div w:id="1292711256">
      <w:bodyDiv w:val="1"/>
      <w:marLeft w:val="0"/>
      <w:marRight w:val="0"/>
      <w:marTop w:val="0"/>
      <w:marBottom w:val="0"/>
      <w:divBdr>
        <w:top w:val="none" w:sz="0" w:space="0" w:color="auto"/>
        <w:left w:val="none" w:sz="0" w:space="0" w:color="auto"/>
        <w:bottom w:val="none" w:sz="0" w:space="0" w:color="auto"/>
        <w:right w:val="none" w:sz="0" w:space="0" w:color="auto"/>
      </w:divBdr>
    </w:div>
    <w:div w:id="1302736760">
      <w:bodyDiv w:val="1"/>
      <w:marLeft w:val="0"/>
      <w:marRight w:val="0"/>
      <w:marTop w:val="0"/>
      <w:marBottom w:val="0"/>
      <w:divBdr>
        <w:top w:val="none" w:sz="0" w:space="0" w:color="auto"/>
        <w:left w:val="none" w:sz="0" w:space="0" w:color="auto"/>
        <w:bottom w:val="none" w:sz="0" w:space="0" w:color="auto"/>
        <w:right w:val="none" w:sz="0" w:space="0" w:color="auto"/>
      </w:divBdr>
    </w:div>
    <w:div w:id="1307781386">
      <w:bodyDiv w:val="1"/>
      <w:marLeft w:val="0"/>
      <w:marRight w:val="0"/>
      <w:marTop w:val="0"/>
      <w:marBottom w:val="0"/>
      <w:divBdr>
        <w:top w:val="none" w:sz="0" w:space="0" w:color="auto"/>
        <w:left w:val="none" w:sz="0" w:space="0" w:color="auto"/>
        <w:bottom w:val="none" w:sz="0" w:space="0" w:color="auto"/>
        <w:right w:val="none" w:sz="0" w:space="0" w:color="auto"/>
      </w:divBdr>
    </w:div>
    <w:div w:id="1376276187">
      <w:bodyDiv w:val="1"/>
      <w:marLeft w:val="0"/>
      <w:marRight w:val="0"/>
      <w:marTop w:val="0"/>
      <w:marBottom w:val="0"/>
      <w:divBdr>
        <w:top w:val="none" w:sz="0" w:space="0" w:color="auto"/>
        <w:left w:val="none" w:sz="0" w:space="0" w:color="auto"/>
        <w:bottom w:val="none" w:sz="0" w:space="0" w:color="auto"/>
        <w:right w:val="none" w:sz="0" w:space="0" w:color="auto"/>
      </w:divBdr>
    </w:div>
    <w:div w:id="1387874745">
      <w:bodyDiv w:val="1"/>
      <w:marLeft w:val="0"/>
      <w:marRight w:val="0"/>
      <w:marTop w:val="0"/>
      <w:marBottom w:val="0"/>
      <w:divBdr>
        <w:top w:val="none" w:sz="0" w:space="0" w:color="auto"/>
        <w:left w:val="none" w:sz="0" w:space="0" w:color="auto"/>
        <w:bottom w:val="none" w:sz="0" w:space="0" w:color="auto"/>
        <w:right w:val="none" w:sz="0" w:space="0" w:color="auto"/>
      </w:divBdr>
    </w:div>
    <w:div w:id="1420176363">
      <w:bodyDiv w:val="1"/>
      <w:marLeft w:val="0"/>
      <w:marRight w:val="0"/>
      <w:marTop w:val="0"/>
      <w:marBottom w:val="0"/>
      <w:divBdr>
        <w:top w:val="none" w:sz="0" w:space="0" w:color="auto"/>
        <w:left w:val="none" w:sz="0" w:space="0" w:color="auto"/>
        <w:bottom w:val="none" w:sz="0" w:space="0" w:color="auto"/>
        <w:right w:val="none" w:sz="0" w:space="0" w:color="auto"/>
      </w:divBdr>
    </w:div>
    <w:div w:id="1443302765">
      <w:bodyDiv w:val="1"/>
      <w:marLeft w:val="0"/>
      <w:marRight w:val="0"/>
      <w:marTop w:val="0"/>
      <w:marBottom w:val="0"/>
      <w:divBdr>
        <w:top w:val="none" w:sz="0" w:space="0" w:color="auto"/>
        <w:left w:val="none" w:sz="0" w:space="0" w:color="auto"/>
        <w:bottom w:val="none" w:sz="0" w:space="0" w:color="auto"/>
        <w:right w:val="none" w:sz="0" w:space="0" w:color="auto"/>
      </w:divBdr>
      <w:divsChild>
        <w:div w:id="1715302964">
          <w:marLeft w:val="0"/>
          <w:marRight w:val="0"/>
          <w:marTop w:val="0"/>
          <w:marBottom w:val="0"/>
          <w:divBdr>
            <w:top w:val="none" w:sz="0" w:space="0" w:color="auto"/>
            <w:left w:val="none" w:sz="0" w:space="0" w:color="auto"/>
            <w:bottom w:val="none" w:sz="0" w:space="0" w:color="auto"/>
            <w:right w:val="none" w:sz="0" w:space="0" w:color="auto"/>
          </w:divBdr>
          <w:divsChild>
            <w:div w:id="1316186302">
              <w:marLeft w:val="0"/>
              <w:marRight w:val="0"/>
              <w:marTop w:val="0"/>
              <w:marBottom w:val="0"/>
              <w:divBdr>
                <w:top w:val="none" w:sz="0" w:space="0" w:color="auto"/>
                <w:left w:val="none" w:sz="0" w:space="0" w:color="auto"/>
                <w:bottom w:val="none" w:sz="0" w:space="0" w:color="auto"/>
                <w:right w:val="none" w:sz="0" w:space="0" w:color="auto"/>
              </w:divBdr>
              <w:divsChild>
                <w:div w:id="378941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0777927">
      <w:bodyDiv w:val="1"/>
      <w:marLeft w:val="0"/>
      <w:marRight w:val="0"/>
      <w:marTop w:val="0"/>
      <w:marBottom w:val="0"/>
      <w:divBdr>
        <w:top w:val="none" w:sz="0" w:space="0" w:color="auto"/>
        <w:left w:val="none" w:sz="0" w:space="0" w:color="auto"/>
        <w:bottom w:val="none" w:sz="0" w:space="0" w:color="auto"/>
        <w:right w:val="none" w:sz="0" w:space="0" w:color="auto"/>
      </w:divBdr>
    </w:div>
    <w:div w:id="1508599979">
      <w:bodyDiv w:val="1"/>
      <w:marLeft w:val="0"/>
      <w:marRight w:val="0"/>
      <w:marTop w:val="0"/>
      <w:marBottom w:val="0"/>
      <w:divBdr>
        <w:top w:val="none" w:sz="0" w:space="0" w:color="auto"/>
        <w:left w:val="none" w:sz="0" w:space="0" w:color="auto"/>
        <w:bottom w:val="none" w:sz="0" w:space="0" w:color="auto"/>
        <w:right w:val="none" w:sz="0" w:space="0" w:color="auto"/>
      </w:divBdr>
    </w:div>
    <w:div w:id="1531870408">
      <w:bodyDiv w:val="1"/>
      <w:marLeft w:val="0"/>
      <w:marRight w:val="0"/>
      <w:marTop w:val="0"/>
      <w:marBottom w:val="0"/>
      <w:divBdr>
        <w:top w:val="none" w:sz="0" w:space="0" w:color="auto"/>
        <w:left w:val="none" w:sz="0" w:space="0" w:color="auto"/>
        <w:bottom w:val="none" w:sz="0" w:space="0" w:color="auto"/>
        <w:right w:val="none" w:sz="0" w:space="0" w:color="auto"/>
      </w:divBdr>
    </w:div>
    <w:div w:id="1536892746">
      <w:bodyDiv w:val="1"/>
      <w:marLeft w:val="0"/>
      <w:marRight w:val="0"/>
      <w:marTop w:val="0"/>
      <w:marBottom w:val="0"/>
      <w:divBdr>
        <w:top w:val="none" w:sz="0" w:space="0" w:color="auto"/>
        <w:left w:val="none" w:sz="0" w:space="0" w:color="auto"/>
        <w:bottom w:val="none" w:sz="0" w:space="0" w:color="auto"/>
        <w:right w:val="none" w:sz="0" w:space="0" w:color="auto"/>
      </w:divBdr>
    </w:div>
    <w:div w:id="1552032513">
      <w:bodyDiv w:val="1"/>
      <w:marLeft w:val="0"/>
      <w:marRight w:val="0"/>
      <w:marTop w:val="0"/>
      <w:marBottom w:val="0"/>
      <w:divBdr>
        <w:top w:val="none" w:sz="0" w:space="0" w:color="auto"/>
        <w:left w:val="none" w:sz="0" w:space="0" w:color="auto"/>
        <w:bottom w:val="none" w:sz="0" w:space="0" w:color="auto"/>
        <w:right w:val="none" w:sz="0" w:space="0" w:color="auto"/>
      </w:divBdr>
    </w:div>
    <w:div w:id="1652169479">
      <w:bodyDiv w:val="1"/>
      <w:marLeft w:val="0"/>
      <w:marRight w:val="0"/>
      <w:marTop w:val="0"/>
      <w:marBottom w:val="0"/>
      <w:divBdr>
        <w:top w:val="none" w:sz="0" w:space="0" w:color="auto"/>
        <w:left w:val="none" w:sz="0" w:space="0" w:color="auto"/>
        <w:bottom w:val="none" w:sz="0" w:space="0" w:color="auto"/>
        <w:right w:val="none" w:sz="0" w:space="0" w:color="auto"/>
      </w:divBdr>
      <w:divsChild>
        <w:div w:id="9181560">
          <w:marLeft w:val="0"/>
          <w:marRight w:val="0"/>
          <w:marTop w:val="0"/>
          <w:marBottom w:val="0"/>
          <w:divBdr>
            <w:top w:val="none" w:sz="0" w:space="0" w:color="auto"/>
            <w:left w:val="none" w:sz="0" w:space="0" w:color="auto"/>
            <w:bottom w:val="none" w:sz="0" w:space="0" w:color="auto"/>
            <w:right w:val="none" w:sz="0" w:space="0" w:color="auto"/>
          </w:divBdr>
        </w:div>
        <w:div w:id="159663191">
          <w:marLeft w:val="0"/>
          <w:marRight w:val="0"/>
          <w:marTop w:val="0"/>
          <w:marBottom w:val="0"/>
          <w:divBdr>
            <w:top w:val="none" w:sz="0" w:space="0" w:color="auto"/>
            <w:left w:val="none" w:sz="0" w:space="0" w:color="auto"/>
            <w:bottom w:val="none" w:sz="0" w:space="0" w:color="auto"/>
            <w:right w:val="none" w:sz="0" w:space="0" w:color="auto"/>
          </w:divBdr>
        </w:div>
        <w:div w:id="181669680">
          <w:marLeft w:val="0"/>
          <w:marRight w:val="0"/>
          <w:marTop w:val="0"/>
          <w:marBottom w:val="0"/>
          <w:divBdr>
            <w:top w:val="none" w:sz="0" w:space="0" w:color="auto"/>
            <w:left w:val="none" w:sz="0" w:space="0" w:color="auto"/>
            <w:bottom w:val="none" w:sz="0" w:space="0" w:color="auto"/>
            <w:right w:val="none" w:sz="0" w:space="0" w:color="auto"/>
          </w:divBdr>
        </w:div>
        <w:div w:id="197398492">
          <w:marLeft w:val="0"/>
          <w:marRight w:val="0"/>
          <w:marTop w:val="0"/>
          <w:marBottom w:val="0"/>
          <w:divBdr>
            <w:top w:val="none" w:sz="0" w:space="0" w:color="auto"/>
            <w:left w:val="none" w:sz="0" w:space="0" w:color="auto"/>
            <w:bottom w:val="none" w:sz="0" w:space="0" w:color="auto"/>
            <w:right w:val="none" w:sz="0" w:space="0" w:color="auto"/>
          </w:divBdr>
        </w:div>
        <w:div w:id="271979791">
          <w:marLeft w:val="0"/>
          <w:marRight w:val="0"/>
          <w:marTop w:val="0"/>
          <w:marBottom w:val="0"/>
          <w:divBdr>
            <w:top w:val="none" w:sz="0" w:space="0" w:color="auto"/>
            <w:left w:val="none" w:sz="0" w:space="0" w:color="auto"/>
            <w:bottom w:val="none" w:sz="0" w:space="0" w:color="auto"/>
            <w:right w:val="none" w:sz="0" w:space="0" w:color="auto"/>
          </w:divBdr>
        </w:div>
        <w:div w:id="384716496">
          <w:marLeft w:val="0"/>
          <w:marRight w:val="0"/>
          <w:marTop w:val="0"/>
          <w:marBottom w:val="0"/>
          <w:divBdr>
            <w:top w:val="none" w:sz="0" w:space="0" w:color="auto"/>
            <w:left w:val="none" w:sz="0" w:space="0" w:color="auto"/>
            <w:bottom w:val="none" w:sz="0" w:space="0" w:color="auto"/>
            <w:right w:val="none" w:sz="0" w:space="0" w:color="auto"/>
          </w:divBdr>
        </w:div>
        <w:div w:id="443883550">
          <w:marLeft w:val="0"/>
          <w:marRight w:val="0"/>
          <w:marTop w:val="0"/>
          <w:marBottom w:val="0"/>
          <w:divBdr>
            <w:top w:val="none" w:sz="0" w:space="0" w:color="auto"/>
            <w:left w:val="none" w:sz="0" w:space="0" w:color="auto"/>
            <w:bottom w:val="none" w:sz="0" w:space="0" w:color="auto"/>
            <w:right w:val="none" w:sz="0" w:space="0" w:color="auto"/>
          </w:divBdr>
          <w:divsChild>
            <w:div w:id="262689566">
              <w:marLeft w:val="0"/>
              <w:marRight w:val="0"/>
              <w:marTop w:val="0"/>
              <w:marBottom w:val="0"/>
              <w:divBdr>
                <w:top w:val="none" w:sz="0" w:space="0" w:color="auto"/>
                <w:left w:val="none" w:sz="0" w:space="0" w:color="auto"/>
                <w:bottom w:val="none" w:sz="0" w:space="0" w:color="auto"/>
                <w:right w:val="none" w:sz="0" w:space="0" w:color="auto"/>
              </w:divBdr>
            </w:div>
            <w:div w:id="498543971">
              <w:marLeft w:val="0"/>
              <w:marRight w:val="0"/>
              <w:marTop w:val="0"/>
              <w:marBottom w:val="0"/>
              <w:divBdr>
                <w:top w:val="none" w:sz="0" w:space="0" w:color="auto"/>
                <w:left w:val="none" w:sz="0" w:space="0" w:color="auto"/>
                <w:bottom w:val="none" w:sz="0" w:space="0" w:color="auto"/>
                <w:right w:val="none" w:sz="0" w:space="0" w:color="auto"/>
              </w:divBdr>
            </w:div>
            <w:div w:id="760302031">
              <w:marLeft w:val="0"/>
              <w:marRight w:val="0"/>
              <w:marTop w:val="0"/>
              <w:marBottom w:val="0"/>
              <w:divBdr>
                <w:top w:val="none" w:sz="0" w:space="0" w:color="auto"/>
                <w:left w:val="none" w:sz="0" w:space="0" w:color="auto"/>
                <w:bottom w:val="none" w:sz="0" w:space="0" w:color="auto"/>
                <w:right w:val="none" w:sz="0" w:space="0" w:color="auto"/>
              </w:divBdr>
            </w:div>
            <w:div w:id="1006596908">
              <w:marLeft w:val="0"/>
              <w:marRight w:val="0"/>
              <w:marTop w:val="0"/>
              <w:marBottom w:val="0"/>
              <w:divBdr>
                <w:top w:val="none" w:sz="0" w:space="0" w:color="auto"/>
                <w:left w:val="none" w:sz="0" w:space="0" w:color="auto"/>
                <w:bottom w:val="none" w:sz="0" w:space="0" w:color="auto"/>
                <w:right w:val="none" w:sz="0" w:space="0" w:color="auto"/>
              </w:divBdr>
            </w:div>
            <w:div w:id="1786149227">
              <w:marLeft w:val="0"/>
              <w:marRight w:val="0"/>
              <w:marTop w:val="0"/>
              <w:marBottom w:val="0"/>
              <w:divBdr>
                <w:top w:val="none" w:sz="0" w:space="0" w:color="auto"/>
                <w:left w:val="none" w:sz="0" w:space="0" w:color="auto"/>
                <w:bottom w:val="none" w:sz="0" w:space="0" w:color="auto"/>
                <w:right w:val="none" w:sz="0" w:space="0" w:color="auto"/>
              </w:divBdr>
            </w:div>
          </w:divsChild>
        </w:div>
        <w:div w:id="522329851">
          <w:marLeft w:val="0"/>
          <w:marRight w:val="0"/>
          <w:marTop w:val="0"/>
          <w:marBottom w:val="0"/>
          <w:divBdr>
            <w:top w:val="none" w:sz="0" w:space="0" w:color="auto"/>
            <w:left w:val="none" w:sz="0" w:space="0" w:color="auto"/>
            <w:bottom w:val="none" w:sz="0" w:space="0" w:color="auto"/>
            <w:right w:val="none" w:sz="0" w:space="0" w:color="auto"/>
          </w:divBdr>
        </w:div>
        <w:div w:id="524831659">
          <w:marLeft w:val="0"/>
          <w:marRight w:val="0"/>
          <w:marTop w:val="0"/>
          <w:marBottom w:val="0"/>
          <w:divBdr>
            <w:top w:val="none" w:sz="0" w:space="0" w:color="auto"/>
            <w:left w:val="none" w:sz="0" w:space="0" w:color="auto"/>
            <w:bottom w:val="none" w:sz="0" w:space="0" w:color="auto"/>
            <w:right w:val="none" w:sz="0" w:space="0" w:color="auto"/>
          </w:divBdr>
        </w:div>
        <w:div w:id="592124662">
          <w:marLeft w:val="0"/>
          <w:marRight w:val="0"/>
          <w:marTop w:val="0"/>
          <w:marBottom w:val="0"/>
          <w:divBdr>
            <w:top w:val="none" w:sz="0" w:space="0" w:color="auto"/>
            <w:left w:val="none" w:sz="0" w:space="0" w:color="auto"/>
            <w:bottom w:val="none" w:sz="0" w:space="0" w:color="auto"/>
            <w:right w:val="none" w:sz="0" w:space="0" w:color="auto"/>
          </w:divBdr>
        </w:div>
        <w:div w:id="622613341">
          <w:marLeft w:val="0"/>
          <w:marRight w:val="0"/>
          <w:marTop w:val="0"/>
          <w:marBottom w:val="0"/>
          <w:divBdr>
            <w:top w:val="none" w:sz="0" w:space="0" w:color="auto"/>
            <w:left w:val="none" w:sz="0" w:space="0" w:color="auto"/>
            <w:bottom w:val="none" w:sz="0" w:space="0" w:color="auto"/>
            <w:right w:val="none" w:sz="0" w:space="0" w:color="auto"/>
          </w:divBdr>
        </w:div>
        <w:div w:id="641008749">
          <w:marLeft w:val="0"/>
          <w:marRight w:val="0"/>
          <w:marTop w:val="0"/>
          <w:marBottom w:val="0"/>
          <w:divBdr>
            <w:top w:val="none" w:sz="0" w:space="0" w:color="auto"/>
            <w:left w:val="none" w:sz="0" w:space="0" w:color="auto"/>
            <w:bottom w:val="none" w:sz="0" w:space="0" w:color="auto"/>
            <w:right w:val="none" w:sz="0" w:space="0" w:color="auto"/>
          </w:divBdr>
        </w:div>
        <w:div w:id="824052923">
          <w:marLeft w:val="0"/>
          <w:marRight w:val="0"/>
          <w:marTop w:val="0"/>
          <w:marBottom w:val="0"/>
          <w:divBdr>
            <w:top w:val="none" w:sz="0" w:space="0" w:color="auto"/>
            <w:left w:val="none" w:sz="0" w:space="0" w:color="auto"/>
            <w:bottom w:val="none" w:sz="0" w:space="0" w:color="auto"/>
            <w:right w:val="none" w:sz="0" w:space="0" w:color="auto"/>
          </w:divBdr>
        </w:div>
        <w:div w:id="877474848">
          <w:marLeft w:val="0"/>
          <w:marRight w:val="0"/>
          <w:marTop w:val="0"/>
          <w:marBottom w:val="0"/>
          <w:divBdr>
            <w:top w:val="none" w:sz="0" w:space="0" w:color="auto"/>
            <w:left w:val="none" w:sz="0" w:space="0" w:color="auto"/>
            <w:bottom w:val="none" w:sz="0" w:space="0" w:color="auto"/>
            <w:right w:val="none" w:sz="0" w:space="0" w:color="auto"/>
          </w:divBdr>
          <w:divsChild>
            <w:div w:id="560752894">
              <w:marLeft w:val="0"/>
              <w:marRight w:val="0"/>
              <w:marTop w:val="0"/>
              <w:marBottom w:val="0"/>
              <w:divBdr>
                <w:top w:val="none" w:sz="0" w:space="0" w:color="auto"/>
                <w:left w:val="none" w:sz="0" w:space="0" w:color="auto"/>
                <w:bottom w:val="none" w:sz="0" w:space="0" w:color="auto"/>
                <w:right w:val="none" w:sz="0" w:space="0" w:color="auto"/>
              </w:divBdr>
            </w:div>
            <w:div w:id="947196931">
              <w:marLeft w:val="0"/>
              <w:marRight w:val="0"/>
              <w:marTop w:val="0"/>
              <w:marBottom w:val="0"/>
              <w:divBdr>
                <w:top w:val="none" w:sz="0" w:space="0" w:color="auto"/>
                <w:left w:val="none" w:sz="0" w:space="0" w:color="auto"/>
                <w:bottom w:val="none" w:sz="0" w:space="0" w:color="auto"/>
                <w:right w:val="none" w:sz="0" w:space="0" w:color="auto"/>
              </w:divBdr>
            </w:div>
            <w:div w:id="1853831861">
              <w:marLeft w:val="0"/>
              <w:marRight w:val="0"/>
              <w:marTop w:val="0"/>
              <w:marBottom w:val="0"/>
              <w:divBdr>
                <w:top w:val="none" w:sz="0" w:space="0" w:color="auto"/>
                <w:left w:val="none" w:sz="0" w:space="0" w:color="auto"/>
                <w:bottom w:val="none" w:sz="0" w:space="0" w:color="auto"/>
                <w:right w:val="none" w:sz="0" w:space="0" w:color="auto"/>
              </w:divBdr>
            </w:div>
            <w:div w:id="1871140346">
              <w:marLeft w:val="0"/>
              <w:marRight w:val="0"/>
              <w:marTop w:val="0"/>
              <w:marBottom w:val="0"/>
              <w:divBdr>
                <w:top w:val="none" w:sz="0" w:space="0" w:color="auto"/>
                <w:left w:val="none" w:sz="0" w:space="0" w:color="auto"/>
                <w:bottom w:val="none" w:sz="0" w:space="0" w:color="auto"/>
                <w:right w:val="none" w:sz="0" w:space="0" w:color="auto"/>
              </w:divBdr>
            </w:div>
          </w:divsChild>
        </w:div>
        <w:div w:id="899289126">
          <w:marLeft w:val="0"/>
          <w:marRight w:val="0"/>
          <w:marTop w:val="0"/>
          <w:marBottom w:val="0"/>
          <w:divBdr>
            <w:top w:val="none" w:sz="0" w:space="0" w:color="auto"/>
            <w:left w:val="none" w:sz="0" w:space="0" w:color="auto"/>
            <w:bottom w:val="none" w:sz="0" w:space="0" w:color="auto"/>
            <w:right w:val="none" w:sz="0" w:space="0" w:color="auto"/>
          </w:divBdr>
        </w:div>
        <w:div w:id="933168134">
          <w:marLeft w:val="0"/>
          <w:marRight w:val="0"/>
          <w:marTop w:val="0"/>
          <w:marBottom w:val="0"/>
          <w:divBdr>
            <w:top w:val="none" w:sz="0" w:space="0" w:color="auto"/>
            <w:left w:val="none" w:sz="0" w:space="0" w:color="auto"/>
            <w:bottom w:val="none" w:sz="0" w:space="0" w:color="auto"/>
            <w:right w:val="none" w:sz="0" w:space="0" w:color="auto"/>
          </w:divBdr>
          <w:divsChild>
            <w:div w:id="1694186955">
              <w:marLeft w:val="0"/>
              <w:marRight w:val="0"/>
              <w:marTop w:val="0"/>
              <w:marBottom w:val="0"/>
              <w:divBdr>
                <w:top w:val="none" w:sz="0" w:space="0" w:color="auto"/>
                <w:left w:val="none" w:sz="0" w:space="0" w:color="auto"/>
                <w:bottom w:val="none" w:sz="0" w:space="0" w:color="auto"/>
                <w:right w:val="none" w:sz="0" w:space="0" w:color="auto"/>
              </w:divBdr>
            </w:div>
          </w:divsChild>
        </w:div>
        <w:div w:id="940650112">
          <w:marLeft w:val="0"/>
          <w:marRight w:val="0"/>
          <w:marTop w:val="0"/>
          <w:marBottom w:val="0"/>
          <w:divBdr>
            <w:top w:val="none" w:sz="0" w:space="0" w:color="auto"/>
            <w:left w:val="none" w:sz="0" w:space="0" w:color="auto"/>
            <w:bottom w:val="none" w:sz="0" w:space="0" w:color="auto"/>
            <w:right w:val="none" w:sz="0" w:space="0" w:color="auto"/>
          </w:divBdr>
          <w:divsChild>
            <w:div w:id="968359941">
              <w:marLeft w:val="0"/>
              <w:marRight w:val="0"/>
              <w:marTop w:val="0"/>
              <w:marBottom w:val="0"/>
              <w:divBdr>
                <w:top w:val="none" w:sz="0" w:space="0" w:color="auto"/>
                <w:left w:val="none" w:sz="0" w:space="0" w:color="auto"/>
                <w:bottom w:val="none" w:sz="0" w:space="0" w:color="auto"/>
                <w:right w:val="none" w:sz="0" w:space="0" w:color="auto"/>
              </w:divBdr>
            </w:div>
            <w:div w:id="1306666145">
              <w:marLeft w:val="0"/>
              <w:marRight w:val="0"/>
              <w:marTop w:val="0"/>
              <w:marBottom w:val="0"/>
              <w:divBdr>
                <w:top w:val="none" w:sz="0" w:space="0" w:color="auto"/>
                <w:left w:val="none" w:sz="0" w:space="0" w:color="auto"/>
                <w:bottom w:val="none" w:sz="0" w:space="0" w:color="auto"/>
                <w:right w:val="none" w:sz="0" w:space="0" w:color="auto"/>
              </w:divBdr>
            </w:div>
            <w:div w:id="1506020919">
              <w:marLeft w:val="0"/>
              <w:marRight w:val="0"/>
              <w:marTop w:val="0"/>
              <w:marBottom w:val="0"/>
              <w:divBdr>
                <w:top w:val="none" w:sz="0" w:space="0" w:color="auto"/>
                <w:left w:val="none" w:sz="0" w:space="0" w:color="auto"/>
                <w:bottom w:val="none" w:sz="0" w:space="0" w:color="auto"/>
                <w:right w:val="none" w:sz="0" w:space="0" w:color="auto"/>
              </w:divBdr>
            </w:div>
          </w:divsChild>
        </w:div>
        <w:div w:id="996806642">
          <w:marLeft w:val="0"/>
          <w:marRight w:val="0"/>
          <w:marTop w:val="0"/>
          <w:marBottom w:val="0"/>
          <w:divBdr>
            <w:top w:val="none" w:sz="0" w:space="0" w:color="auto"/>
            <w:left w:val="none" w:sz="0" w:space="0" w:color="auto"/>
            <w:bottom w:val="none" w:sz="0" w:space="0" w:color="auto"/>
            <w:right w:val="none" w:sz="0" w:space="0" w:color="auto"/>
          </w:divBdr>
        </w:div>
        <w:div w:id="1000623727">
          <w:marLeft w:val="0"/>
          <w:marRight w:val="0"/>
          <w:marTop w:val="0"/>
          <w:marBottom w:val="0"/>
          <w:divBdr>
            <w:top w:val="none" w:sz="0" w:space="0" w:color="auto"/>
            <w:left w:val="none" w:sz="0" w:space="0" w:color="auto"/>
            <w:bottom w:val="none" w:sz="0" w:space="0" w:color="auto"/>
            <w:right w:val="none" w:sz="0" w:space="0" w:color="auto"/>
          </w:divBdr>
          <w:divsChild>
            <w:div w:id="397750134">
              <w:marLeft w:val="0"/>
              <w:marRight w:val="0"/>
              <w:marTop w:val="0"/>
              <w:marBottom w:val="0"/>
              <w:divBdr>
                <w:top w:val="none" w:sz="0" w:space="0" w:color="auto"/>
                <w:left w:val="none" w:sz="0" w:space="0" w:color="auto"/>
                <w:bottom w:val="none" w:sz="0" w:space="0" w:color="auto"/>
                <w:right w:val="none" w:sz="0" w:space="0" w:color="auto"/>
              </w:divBdr>
            </w:div>
            <w:div w:id="876047909">
              <w:marLeft w:val="0"/>
              <w:marRight w:val="0"/>
              <w:marTop w:val="0"/>
              <w:marBottom w:val="0"/>
              <w:divBdr>
                <w:top w:val="none" w:sz="0" w:space="0" w:color="auto"/>
                <w:left w:val="none" w:sz="0" w:space="0" w:color="auto"/>
                <w:bottom w:val="none" w:sz="0" w:space="0" w:color="auto"/>
                <w:right w:val="none" w:sz="0" w:space="0" w:color="auto"/>
              </w:divBdr>
            </w:div>
            <w:div w:id="1395202260">
              <w:marLeft w:val="0"/>
              <w:marRight w:val="0"/>
              <w:marTop w:val="0"/>
              <w:marBottom w:val="0"/>
              <w:divBdr>
                <w:top w:val="none" w:sz="0" w:space="0" w:color="auto"/>
                <w:left w:val="none" w:sz="0" w:space="0" w:color="auto"/>
                <w:bottom w:val="none" w:sz="0" w:space="0" w:color="auto"/>
                <w:right w:val="none" w:sz="0" w:space="0" w:color="auto"/>
              </w:divBdr>
            </w:div>
          </w:divsChild>
        </w:div>
        <w:div w:id="1033000092">
          <w:marLeft w:val="0"/>
          <w:marRight w:val="0"/>
          <w:marTop w:val="0"/>
          <w:marBottom w:val="0"/>
          <w:divBdr>
            <w:top w:val="none" w:sz="0" w:space="0" w:color="auto"/>
            <w:left w:val="none" w:sz="0" w:space="0" w:color="auto"/>
            <w:bottom w:val="none" w:sz="0" w:space="0" w:color="auto"/>
            <w:right w:val="none" w:sz="0" w:space="0" w:color="auto"/>
          </w:divBdr>
        </w:div>
        <w:div w:id="1063212947">
          <w:marLeft w:val="0"/>
          <w:marRight w:val="0"/>
          <w:marTop w:val="0"/>
          <w:marBottom w:val="0"/>
          <w:divBdr>
            <w:top w:val="none" w:sz="0" w:space="0" w:color="auto"/>
            <w:left w:val="none" w:sz="0" w:space="0" w:color="auto"/>
            <w:bottom w:val="none" w:sz="0" w:space="0" w:color="auto"/>
            <w:right w:val="none" w:sz="0" w:space="0" w:color="auto"/>
          </w:divBdr>
        </w:div>
        <w:div w:id="1075399282">
          <w:marLeft w:val="0"/>
          <w:marRight w:val="0"/>
          <w:marTop w:val="0"/>
          <w:marBottom w:val="0"/>
          <w:divBdr>
            <w:top w:val="none" w:sz="0" w:space="0" w:color="auto"/>
            <w:left w:val="none" w:sz="0" w:space="0" w:color="auto"/>
            <w:bottom w:val="none" w:sz="0" w:space="0" w:color="auto"/>
            <w:right w:val="none" w:sz="0" w:space="0" w:color="auto"/>
          </w:divBdr>
        </w:div>
        <w:div w:id="1094788055">
          <w:marLeft w:val="0"/>
          <w:marRight w:val="0"/>
          <w:marTop w:val="0"/>
          <w:marBottom w:val="0"/>
          <w:divBdr>
            <w:top w:val="none" w:sz="0" w:space="0" w:color="auto"/>
            <w:left w:val="none" w:sz="0" w:space="0" w:color="auto"/>
            <w:bottom w:val="none" w:sz="0" w:space="0" w:color="auto"/>
            <w:right w:val="none" w:sz="0" w:space="0" w:color="auto"/>
          </w:divBdr>
        </w:div>
        <w:div w:id="1115903966">
          <w:marLeft w:val="0"/>
          <w:marRight w:val="0"/>
          <w:marTop w:val="0"/>
          <w:marBottom w:val="0"/>
          <w:divBdr>
            <w:top w:val="none" w:sz="0" w:space="0" w:color="auto"/>
            <w:left w:val="none" w:sz="0" w:space="0" w:color="auto"/>
            <w:bottom w:val="none" w:sz="0" w:space="0" w:color="auto"/>
            <w:right w:val="none" w:sz="0" w:space="0" w:color="auto"/>
          </w:divBdr>
        </w:div>
        <w:div w:id="1146777403">
          <w:marLeft w:val="0"/>
          <w:marRight w:val="0"/>
          <w:marTop w:val="0"/>
          <w:marBottom w:val="0"/>
          <w:divBdr>
            <w:top w:val="none" w:sz="0" w:space="0" w:color="auto"/>
            <w:left w:val="none" w:sz="0" w:space="0" w:color="auto"/>
            <w:bottom w:val="none" w:sz="0" w:space="0" w:color="auto"/>
            <w:right w:val="none" w:sz="0" w:space="0" w:color="auto"/>
          </w:divBdr>
        </w:div>
        <w:div w:id="1156533086">
          <w:marLeft w:val="0"/>
          <w:marRight w:val="0"/>
          <w:marTop w:val="0"/>
          <w:marBottom w:val="0"/>
          <w:divBdr>
            <w:top w:val="none" w:sz="0" w:space="0" w:color="auto"/>
            <w:left w:val="none" w:sz="0" w:space="0" w:color="auto"/>
            <w:bottom w:val="none" w:sz="0" w:space="0" w:color="auto"/>
            <w:right w:val="none" w:sz="0" w:space="0" w:color="auto"/>
          </w:divBdr>
          <w:divsChild>
            <w:div w:id="1191649778">
              <w:marLeft w:val="0"/>
              <w:marRight w:val="0"/>
              <w:marTop w:val="0"/>
              <w:marBottom w:val="0"/>
              <w:divBdr>
                <w:top w:val="none" w:sz="0" w:space="0" w:color="auto"/>
                <w:left w:val="none" w:sz="0" w:space="0" w:color="auto"/>
                <w:bottom w:val="none" w:sz="0" w:space="0" w:color="auto"/>
                <w:right w:val="none" w:sz="0" w:space="0" w:color="auto"/>
              </w:divBdr>
            </w:div>
            <w:div w:id="2134666254">
              <w:marLeft w:val="0"/>
              <w:marRight w:val="0"/>
              <w:marTop w:val="0"/>
              <w:marBottom w:val="0"/>
              <w:divBdr>
                <w:top w:val="none" w:sz="0" w:space="0" w:color="auto"/>
                <w:left w:val="none" w:sz="0" w:space="0" w:color="auto"/>
                <w:bottom w:val="none" w:sz="0" w:space="0" w:color="auto"/>
                <w:right w:val="none" w:sz="0" w:space="0" w:color="auto"/>
              </w:divBdr>
            </w:div>
          </w:divsChild>
        </w:div>
        <w:div w:id="1280452873">
          <w:marLeft w:val="0"/>
          <w:marRight w:val="0"/>
          <w:marTop w:val="0"/>
          <w:marBottom w:val="0"/>
          <w:divBdr>
            <w:top w:val="none" w:sz="0" w:space="0" w:color="auto"/>
            <w:left w:val="none" w:sz="0" w:space="0" w:color="auto"/>
            <w:bottom w:val="none" w:sz="0" w:space="0" w:color="auto"/>
            <w:right w:val="none" w:sz="0" w:space="0" w:color="auto"/>
          </w:divBdr>
        </w:div>
        <w:div w:id="1357805521">
          <w:marLeft w:val="0"/>
          <w:marRight w:val="0"/>
          <w:marTop w:val="0"/>
          <w:marBottom w:val="0"/>
          <w:divBdr>
            <w:top w:val="none" w:sz="0" w:space="0" w:color="auto"/>
            <w:left w:val="none" w:sz="0" w:space="0" w:color="auto"/>
            <w:bottom w:val="none" w:sz="0" w:space="0" w:color="auto"/>
            <w:right w:val="none" w:sz="0" w:space="0" w:color="auto"/>
          </w:divBdr>
        </w:div>
        <w:div w:id="1359699823">
          <w:marLeft w:val="0"/>
          <w:marRight w:val="0"/>
          <w:marTop w:val="0"/>
          <w:marBottom w:val="0"/>
          <w:divBdr>
            <w:top w:val="none" w:sz="0" w:space="0" w:color="auto"/>
            <w:left w:val="none" w:sz="0" w:space="0" w:color="auto"/>
            <w:bottom w:val="none" w:sz="0" w:space="0" w:color="auto"/>
            <w:right w:val="none" w:sz="0" w:space="0" w:color="auto"/>
          </w:divBdr>
        </w:div>
        <w:div w:id="1395083202">
          <w:marLeft w:val="0"/>
          <w:marRight w:val="0"/>
          <w:marTop w:val="0"/>
          <w:marBottom w:val="0"/>
          <w:divBdr>
            <w:top w:val="none" w:sz="0" w:space="0" w:color="auto"/>
            <w:left w:val="none" w:sz="0" w:space="0" w:color="auto"/>
            <w:bottom w:val="none" w:sz="0" w:space="0" w:color="auto"/>
            <w:right w:val="none" w:sz="0" w:space="0" w:color="auto"/>
          </w:divBdr>
          <w:divsChild>
            <w:div w:id="1256399367">
              <w:marLeft w:val="0"/>
              <w:marRight w:val="0"/>
              <w:marTop w:val="0"/>
              <w:marBottom w:val="0"/>
              <w:divBdr>
                <w:top w:val="none" w:sz="0" w:space="0" w:color="auto"/>
                <w:left w:val="none" w:sz="0" w:space="0" w:color="auto"/>
                <w:bottom w:val="none" w:sz="0" w:space="0" w:color="auto"/>
                <w:right w:val="none" w:sz="0" w:space="0" w:color="auto"/>
              </w:divBdr>
            </w:div>
            <w:div w:id="1624652296">
              <w:marLeft w:val="0"/>
              <w:marRight w:val="0"/>
              <w:marTop w:val="0"/>
              <w:marBottom w:val="0"/>
              <w:divBdr>
                <w:top w:val="none" w:sz="0" w:space="0" w:color="auto"/>
                <w:left w:val="none" w:sz="0" w:space="0" w:color="auto"/>
                <w:bottom w:val="none" w:sz="0" w:space="0" w:color="auto"/>
                <w:right w:val="none" w:sz="0" w:space="0" w:color="auto"/>
              </w:divBdr>
            </w:div>
            <w:div w:id="2139563503">
              <w:marLeft w:val="0"/>
              <w:marRight w:val="0"/>
              <w:marTop w:val="0"/>
              <w:marBottom w:val="0"/>
              <w:divBdr>
                <w:top w:val="none" w:sz="0" w:space="0" w:color="auto"/>
                <w:left w:val="none" w:sz="0" w:space="0" w:color="auto"/>
                <w:bottom w:val="none" w:sz="0" w:space="0" w:color="auto"/>
                <w:right w:val="none" w:sz="0" w:space="0" w:color="auto"/>
              </w:divBdr>
            </w:div>
          </w:divsChild>
        </w:div>
        <w:div w:id="1447114414">
          <w:marLeft w:val="0"/>
          <w:marRight w:val="0"/>
          <w:marTop w:val="0"/>
          <w:marBottom w:val="0"/>
          <w:divBdr>
            <w:top w:val="none" w:sz="0" w:space="0" w:color="auto"/>
            <w:left w:val="none" w:sz="0" w:space="0" w:color="auto"/>
            <w:bottom w:val="none" w:sz="0" w:space="0" w:color="auto"/>
            <w:right w:val="none" w:sz="0" w:space="0" w:color="auto"/>
          </w:divBdr>
        </w:div>
        <w:div w:id="1560676938">
          <w:marLeft w:val="0"/>
          <w:marRight w:val="0"/>
          <w:marTop w:val="0"/>
          <w:marBottom w:val="0"/>
          <w:divBdr>
            <w:top w:val="none" w:sz="0" w:space="0" w:color="auto"/>
            <w:left w:val="none" w:sz="0" w:space="0" w:color="auto"/>
            <w:bottom w:val="none" w:sz="0" w:space="0" w:color="auto"/>
            <w:right w:val="none" w:sz="0" w:space="0" w:color="auto"/>
          </w:divBdr>
          <w:divsChild>
            <w:div w:id="334844364">
              <w:marLeft w:val="0"/>
              <w:marRight w:val="0"/>
              <w:marTop w:val="0"/>
              <w:marBottom w:val="0"/>
              <w:divBdr>
                <w:top w:val="none" w:sz="0" w:space="0" w:color="auto"/>
                <w:left w:val="none" w:sz="0" w:space="0" w:color="auto"/>
                <w:bottom w:val="none" w:sz="0" w:space="0" w:color="auto"/>
                <w:right w:val="none" w:sz="0" w:space="0" w:color="auto"/>
              </w:divBdr>
            </w:div>
            <w:div w:id="369570511">
              <w:marLeft w:val="0"/>
              <w:marRight w:val="0"/>
              <w:marTop w:val="0"/>
              <w:marBottom w:val="0"/>
              <w:divBdr>
                <w:top w:val="none" w:sz="0" w:space="0" w:color="auto"/>
                <w:left w:val="none" w:sz="0" w:space="0" w:color="auto"/>
                <w:bottom w:val="none" w:sz="0" w:space="0" w:color="auto"/>
                <w:right w:val="none" w:sz="0" w:space="0" w:color="auto"/>
              </w:divBdr>
            </w:div>
            <w:div w:id="1082484342">
              <w:marLeft w:val="0"/>
              <w:marRight w:val="0"/>
              <w:marTop w:val="0"/>
              <w:marBottom w:val="0"/>
              <w:divBdr>
                <w:top w:val="none" w:sz="0" w:space="0" w:color="auto"/>
                <w:left w:val="none" w:sz="0" w:space="0" w:color="auto"/>
                <w:bottom w:val="none" w:sz="0" w:space="0" w:color="auto"/>
                <w:right w:val="none" w:sz="0" w:space="0" w:color="auto"/>
              </w:divBdr>
            </w:div>
          </w:divsChild>
        </w:div>
        <w:div w:id="1654137275">
          <w:marLeft w:val="0"/>
          <w:marRight w:val="0"/>
          <w:marTop w:val="0"/>
          <w:marBottom w:val="0"/>
          <w:divBdr>
            <w:top w:val="none" w:sz="0" w:space="0" w:color="auto"/>
            <w:left w:val="none" w:sz="0" w:space="0" w:color="auto"/>
            <w:bottom w:val="none" w:sz="0" w:space="0" w:color="auto"/>
            <w:right w:val="none" w:sz="0" w:space="0" w:color="auto"/>
          </w:divBdr>
        </w:div>
        <w:div w:id="1698655384">
          <w:marLeft w:val="0"/>
          <w:marRight w:val="0"/>
          <w:marTop w:val="0"/>
          <w:marBottom w:val="0"/>
          <w:divBdr>
            <w:top w:val="none" w:sz="0" w:space="0" w:color="auto"/>
            <w:left w:val="none" w:sz="0" w:space="0" w:color="auto"/>
            <w:bottom w:val="none" w:sz="0" w:space="0" w:color="auto"/>
            <w:right w:val="none" w:sz="0" w:space="0" w:color="auto"/>
          </w:divBdr>
        </w:div>
        <w:div w:id="1751586443">
          <w:marLeft w:val="0"/>
          <w:marRight w:val="0"/>
          <w:marTop w:val="0"/>
          <w:marBottom w:val="0"/>
          <w:divBdr>
            <w:top w:val="none" w:sz="0" w:space="0" w:color="auto"/>
            <w:left w:val="none" w:sz="0" w:space="0" w:color="auto"/>
            <w:bottom w:val="none" w:sz="0" w:space="0" w:color="auto"/>
            <w:right w:val="none" w:sz="0" w:space="0" w:color="auto"/>
          </w:divBdr>
        </w:div>
        <w:div w:id="1800802309">
          <w:marLeft w:val="0"/>
          <w:marRight w:val="0"/>
          <w:marTop w:val="0"/>
          <w:marBottom w:val="0"/>
          <w:divBdr>
            <w:top w:val="none" w:sz="0" w:space="0" w:color="auto"/>
            <w:left w:val="none" w:sz="0" w:space="0" w:color="auto"/>
            <w:bottom w:val="none" w:sz="0" w:space="0" w:color="auto"/>
            <w:right w:val="none" w:sz="0" w:space="0" w:color="auto"/>
          </w:divBdr>
          <w:divsChild>
            <w:div w:id="1044251694">
              <w:marLeft w:val="-75"/>
              <w:marRight w:val="0"/>
              <w:marTop w:val="30"/>
              <w:marBottom w:val="30"/>
              <w:divBdr>
                <w:top w:val="none" w:sz="0" w:space="0" w:color="auto"/>
                <w:left w:val="none" w:sz="0" w:space="0" w:color="auto"/>
                <w:bottom w:val="none" w:sz="0" w:space="0" w:color="auto"/>
                <w:right w:val="none" w:sz="0" w:space="0" w:color="auto"/>
              </w:divBdr>
              <w:divsChild>
                <w:div w:id="64030912">
                  <w:marLeft w:val="0"/>
                  <w:marRight w:val="0"/>
                  <w:marTop w:val="0"/>
                  <w:marBottom w:val="0"/>
                  <w:divBdr>
                    <w:top w:val="none" w:sz="0" w:space="0" w:color="auto"/>
                    <w:left w:val="none" w:sz="0" w:space="0" w:color="auto"/>
                    <w:bottom w:val="none" w:sz="0" w:space="0" w:color="auto"/>
                    <w:right w:val="none" w:sz="0" w:space="0" w:color="auto"/>
                  </w:divBdr>
                  <w:divsChild>
                    <w:div w:id="585962107">
                      <w:marLeft w:val="0"/>
                      <w:marRight w:val="0"/>
                      <w:marTop w:val="0"/>
                      <w:marBottom w:val="0"/>
                      <w:divBdr>
                        <w:top w:val="none" w:sz="0" w:space="0" w:color="auto"/>
                        <w:left w:val="none" w:sz="0" w:space="0" w:color="auto"/>
                        <w:bottom w:val="none" w:sz="0" w:space="0" w:color="auto"/>
                        <w:right w:val="none" w:sz="0" w:space="0" w:color="auto"/>
                      </w:divBdr>
                    </w:div>
                  </w:divsChild>
                </w:div>
                <w:div w:id="103427104">
                  <w:marLeft w:val="0"/>
                  <w:marRight w:val="0"/>
                  <w:marTop w:val="0"/>
                  <w:marBottom w:val="0"/>
                  <w:divBdr>
                    <w:top w:val="none" w:sz="0" w:space="0" w:color="auto"/>
                    <w:left w:val="none" w:sz="0" w:space="0" w:color="auto"/>
                    <w:bottom w:val="none" w:sz="0" w:space="0" w:color="auto"/>
                    <w:right w:val="none" w:sz="0" w:space="0" w:color="auto"/>
                  </w:divBdr>
                  <w:divsChild>
                    <w:div w:id="1754542304">
                      <w:marLeft w:val="0"/>
                      <w:marRight w:val="0"/>
                      <w:marTop w:val="0"/>
                      <w:marBottom w:val="0"/>
                      <w:divBdr>
                        <w:top w:val="none" w:sz="0" w:space="0" w:color="auto"/>
                        <w:left w:val="none" w:sz="0" w:space="0" w:color="auto"/>
                        <w:bottom w:val="none" w:sz="0" w:space="0" w:color="auto"/>
                        <w:right w:val="none" w:sz="0" w:space="0" w:color="auto"/>
                      </w:divBdr>
                    </w:div>
                  </w:divsChild>
                </w:div>
                <w:div w:id="383260468">
                  <w:marLeft w:val="0"/>
                  <w:marRight w:val="0"/>
                  <w:marTop w:val="0"/>
                  <w:marBottom w:val="0"/>
                  <w:divBdr>
                    <w:top w:val="none" w:sz="0" w:space="0" w:color="auto"/>
                    <w:left w:val="none" w:sz="0" w:space="0" w:color="auto"/>
                    <w:bottom w:val="none" w:sz="0" w:space="0" w:color="auto"/>
                    <w:right w:val="none" w:sz="0" w:space="0" w:color="auto"/>
                  </w:divBdr>
                  <w:divsChild>
                    <w:div w:id="1567689449">
                      <w:marLeft w:val="0"/>
                      <w:marRight w:val="0"/>
                      <w:marTop w:val="0"/>
                      <w:marBottom w:val="0"/>
                      <w:divBdr>
                        <w:top w:val="none" w:sz="0" w:space="0" w:color="auto"/>
                        <w:left w:val="none" w:sz="0" w:space="0" w:color="auto"/>
                        <w:bottom w:val="none" w:sz="0" w:space="0" w:color="auto"/>
                        <w:right w:val="none" w:sz="0" w:space="0" w:color="auto"/>
                      </w:divBdr>
                    </w:div>
                  </w:divsChild>
                </w:div>
                <w:div w:id="629943696">
                  <w:marLeft w:val="0"/>
                  <w:marRight w:val="0"/>
                  <w:marTop w:val="0"/>
                  <w:marBottom w:val="0"/>
                  <w:divBdr>
                    <w:top w:val="none" w:sz="0" w:space="0" w:color="auto"/>
                    <w:left w:val="none" w:sz="0" w:space="0" w:color="auto"/>
                    <w:bottom w:val="none" w:sz="0" w:space="0" w:color="auto"/>
                    <w:right w:val="none" w:sz="0" w:space="0" w:color="auto"/>
                  </w:divBdr>
                  <w:divsChild>
                    <w:div w:id="208349621">
                      <w:marLeft w:val="0"/>
                      <w:marRight w:val="0"/>
                      <w:marTop w:val="0"/>
                      <w:marBottom w:val="0"/>
                      <w:divBdr>
                        <w:top w:val="none" w:sz="0" w:space="0" w:color="auto"/>
                        <w:left w:val="none" w:sz="0" w:space="0" w:color="auto"/>
                        <w:bottom w:val="none" w:sz="0" w:space="0" w:color="auto"/>
                        <w:right w:val="none" w:sz="0" w:space="0" w:color="auto"/>
                      </w:divBdr>
                    </w:div>
                    <w:div w:id="1165123494">
                      <w:marLeft w:val="0"/>
                      <w:marRight w:val="0"/>
                      <w:marTop w:val="0"/>
                      <w:marBottom w:val="0"/>
                      <w:divBdr>
                        <w:top w:val="none" w:sz="0" w:space="0" w:color="auto"/>
                        <w:left w:val="none" w:sz="0" w:space="0" w:color="auto"/>
                        <w:bottom w:val="none" w:sz="0" w:space="0" w:color="auto"/>
                        <w:right w:val="none" w:sz="0" w:space="0" w:color="auto"/>
                      </w:divBdr>
                    </w:div>
                  </w:divsChild>
                </w:div>
                <w:div w:id="848569269">
                  <w:marLeft w:val="0"/>
                  <w:marRight w:val="0"/>
                  <w:marTop w:val="0"/>
                  <w:marBottom w:val="0"/>
                  <w:divBdr>
                    <w:top w:val="none" w:sz="0" w:space="0" w:color="auto"/>
                    <w:left w:val="none" w:sz="0" w:space="0" w:color="auto"/>
                    <w:bottom w:val="none" w:sz="0" w:space="0" w:color="auto"/>
                    <w:right w:val="none" w:sz="0" w:space="0" w:color="auto"/>
                  </w:divBdr>
                  <w:divsChild>
                    <w:div w:id="771776780">
                      <w:marLeft w:val="0"/>
                      <w:marRight w:val="0"/>
                      <w:marTop w:val="0"/>
                      <w:marBottom w:val="0"/>
                      <w:divBdr>
                        <w:top w:val="none" w:sz="0" w:space="0" w:color="auto"/>
                        <w:left w:val="none" w:sz="0" w:space="0" w:color="auto"/>
                        <w:bottom w:val="none" w:sz="0" w:space="0" w:color="auto"/>
                        <w:right w:val="none" w:sz="0" w:space="0" w:color="auto"/>
                      </w:divBdr>
                    </w:div>
                  </w:divsChild>
                </w:div>
                <w:div w:id="1235041650">
                  <w:marLeft w:val="0"/>
                  <w:marRight w:val="0"/>
                  <w:marTop w:val="0"/>
                  <w:marBottom w:val="0"/>
                  <w:divBdr>
                    <w:top w:val="none" w:sz="0" w:space="0" w:color="auto"/>
                    <w:left w:val="none" w:sz="0" w:space="0" w:color="auto"/>
                    <w:bottom w:val="none" w:sz="0" w:space="0" w:color="auto"/>
                    <w:right w:val="none" w:sz="0" w:space="0" w:color="auto"/>
                  </w:divBdr>
                  <w:divsChild>
                    <w:div w:id="1908566956">
                      <w:marLeft w:val="0"/>
                      <w:marRight w:val="0"/>
                      <w:marTop w:val="0"/>
                      <w:marBottom w:val="0"/>
                      <w:divBdr>
                        <w:top w:val="none" w:sz="0" w:space="0" w:color="auto"/>
                        <w:left w:val="none" w:sz="0" w:space="0" w:color="auto"/>
                        <w:bottom w:val="none" w:sz="0" w:space="0" w:color="auto"/>
                        <w:right w:val="none" w:sz="0" w:space="0" w:color="auto"/>
                      </w:divBdr>
                    </w:div>
                  </w:divsChild>
                </w:div>
                <w:div w:id="2131436734">
                  <w:marLeft w:val="0"/>
                  <w:marRight w:val="0"/>
                  <w:marTop w:val="0"/>
                  <w:marBottom w:val="0"/>
                  <w:divBdr>
                    <w:top w:val="none" w:sz="0" w:space="0" w:color="auto"/>
                    <w:left w:val="none" w:sz="0" w:space="0" w:color="auto"/>
                    <w:bottom w:val="none" w:sz="0" w:space="0" w:color="auto"/>
                    <w:right w:val="none" w:sz="0" w:space="0" w:color="auto"/>
                  </w:divBdr>
                  <w:divsChild>
                    <w:div w:id="1975678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5197578">
          <w:marLeft w:val="0"/>
          <w:marRight w:val="0"/>
          <w:marTop w:val="0"/>
          <w:marBottom w:val="0"/>
          <w:divBdr>
            <w:top w:val="none" w:sz="0" w:space="0" w:color="auto"/>
            <w:left w:val="none" w:sz="0" w:space="0" w:color="auto"/>
            <w:bottom w:val="none" w:sz="0" w:space="0" w:color="auto"/>
            <w:right w:val="none" w:sz="0" w:space="0" w:color="auto"/>
          </w:divBdr>
        </w:div>
        <w:div w:id="1956209691">
          <w:marLeft w:val="0"/>
          <w:marRight w:val="0"/>
          <w:marTop w:val="0"/>
          <w:marBottom w:val="0"/>
          <w:divBdr>
            <w:top w:val="none" w:sz="0" w:space="0" w:color="auto"/>
            <w:left w:val="none" w:sz="0" w:space="0" w:color="auto"/>
            <w:bottom w:val="none" w:sz="0" w:space="0" w:color="auto"/>
            <w:right w:val="none" w:sz="0" w:space="0" w:color="auto"/>
          </w:divBdr>
        </w:div>
        <w:div w:id="2060089155">
          <w:marLeft w:val="0"/>
          <w:marRight w:val="0"/>
          <w:marTop w:val="0"/>
          <w:marBottom w:val="0"/>
          <w:divBdr>
            <w:top w:val="none" w:sz="0" w:space="0" w:color="auto"/>
            <w:left w:val="none" w:sz="0" w:space="0" w:color="auto"/>
            <w:bottom w:val="none" w:sz="0" w:space="0" w:color="auto"/>
            <w:right w:val="none" w:sz="0" w:space="0" w:color="auto"/>
          </w:divBdr>
          <w:divsChild>
            <w:div w:id="113789193">
              <w:marLeft w:val="0"/>
              <w:marRight w:val="0"/>
              <w:marTop w:val="0"/>
              <w:marBottom w:val="0"/>
              <w:divBdr>
                <w:top w:val="none" w:sz="0" w:space="0" w:color="auto"/>
                <w:left w:val="none" w:sz="0" w:space="0" w:color="auto"/>
                <w:bottom w:val="none" w:sz="0" w:space="0" w:color="auto"/>
                <w:right w:val="none" w:sz="0" w:space="0" w:color="auto"/>
              </w:divBdr>
            </w:div>
          </w:divsChild>
        </w:div>
        <w:div w:id="2120567352">
          <w:marLeft w:val="0"/>
          <w:marRight w:val="0"/>
          <w:marTop w:val="0"/>
          <w:marBottom w:val="0"/>
          <w:divBdr>
            <w:top w:val="none" w:sz="0" w:space="0" w:color="auto"/>
            <w:left w:val="none" w:sz="0" w:space="0" w:color="auto"/>
            <w:bottom w:val="none" w:sz="0" w:space="0" w:color="auto"/>
            <w:right w:val="none" w:sz="0" w:space="0" w:color="auto"/>
          </w:divBdr>
        </w:div>
        <w:div w:id="2135245650">
          <w:marLeft w:val="0"/>
          <w:marRight w:val="0"/>
          <w:marTop w:val="0"/>
          <w:marBottom w:val="0"/>
          <w:divBdr>
            <w:top w:val="none" w:sz="0" w:space="0" w:color="auto"/>
            <w:left w:val="none" w:sz="0" w:space="0" w:color="auto"/>
            <w:bottom w:val="none" w:sz="0" w:space="0" w:color="auto"/>
            <w:right w:val="none" w:sz="0" w:space="0" w:color="auto"/>
          </w:divBdr>
        </w:div>
        <w:div w:id="2141872292">
          <w:marLeft w:val="0"/>
          <w:marRight w:val="0"/>
          <w:marTop w:val="0"/>
          <w:marBottom w:val="0"/>
          <w:divBdr>
            <w:top w:val="none" w:sz="0" w:space="0" w:color="auto"/>
            <w:left w:val="none" w:sz="0" w:space="0" w:color="auto"/>
            <w:bottom w:val="none" w:sz="0" w:space="0" w:color="auto"/>
            <w:right w:val="none" w:sz="0" w:space="0" w:color="auto"/>
          </w:divBdr>
        </w:div>
      </w:divsChild>
    </w:div>
    <w:div w:id="1659843449">
      <w:bodyDiv w:val="1"/>
      <w:marLeft w:val="0"/>
      <w:marRight w:val="0"/>
      <w:marTop w:val="0"/>
      <w:marBottom w:val="0"/>
      <w:divBdr>
        <w:top w:val="none" w:sz="0" w:space="0" w:color="auto"/>
        <w:left w:val="none" w:sz="0" w:space="0" w:color="auto"/>
        <w:bottom w:val="none" w:sz="0" w:space="0" w:color="auto"/>
        <w:right w:val="none" w:sz="0" w:space="0" w:color="auto"/>
      </w:divBdr>
      <w:divsChild>
        <w:div w:id="1379089488">
          <w:marLeft w:val="0"/>
          <w:marRight w:val="0"/>
          <w:marTop w:val="0"/>
          <w:marBottom w:val="0"/>
          <w:divBdr>
            <w:top w:val="none" w:sz="0" w:space="0" w:color="auto"/>
            <w:left w:val="none" w:sz="0" w:space="0" w:color="auto"/>
            <w:bottom w:val="none" w:sz="0" w:space="0" w:color="auto"/>
            <w:right w:val="none" w:sz="0" w:space="0" w:color="auto"/>
          </w:divBdr>
        </w:div>
        <w:div w:id="1603148937">
          <w:marLeft w:val="0"/>
          <w:marRight w:val="0"/>
          <w:marTop w:val="0"/>
          <w:marBottom w:val="0"/>
          <w:divBdr>
            <w:top w:val="none" w:sz="0" w:space="0" w:color="auto"/>
            <w:left w:val="none" w:sz="0" w:space="0" w:color="auto"/>
            <w:bottom w:val="none" w:sz="0" w:space="0" w:color="auto"/>
            <w:right w:val="none" w:sz="0" w:space="0" w:color="auto"/>
          </w:divBdr>
        </w:div>
      </w:divsChild>
    </w:div>
    <w:div w:id="1663240684">
      <w:bodyDiv w:val="1"/>
      <w:marLeft w:val="0"/>
      <w:marRight w:val="0"/>
      <w:marTop w:val="0"/>
      <w:marBottom w:val="0"/>
      <w:divBdr>
        <w:top w:val="none" w:sz="0" w:space="0" w:color="auto"/>
        <w:left w:val="none" w:sz="0" w:space="0" w:color="auto"/>
        <w:bottom w:val="none" w:sz="0" w:space="0" w:color="auto"/>
        <w:right w:val="none" w:sz="0" w:space="0" w:color="auto"/>
      </w:divBdr>
    </w:div>
    <w:div w:id="1676884177">
      <w:bodyDiv w:val="1"/>
      <w:marLeft w:val="0"/>
      <w:marRight w:val="0"/>
      <w:marTop w:val="0"/>
      <w:marBottom w:val="0"/>
      <w:divBdr>
        <w:top w:val="none" w:sz="0" w:space="0" w:color="auto"/>
        <w:left w:val="none" w:sz="0" w:space="0" w:color="auto"/>
        <w:bottom w:val="none" w:sz="0" w:space="0" w:color="auto"/>
        <w:right w:val="none" w:sz="0" w:space="0" w:color="auto"/>
      </w:divBdr>
      <w:divsChild>
        <w:div w:id="190263068">
          <w:marLeft w:val="0"/>
          <w:marRight w:val="0"/>
          <w:marTop w:val="0"/>
          <w:marBottom w:val="0"/>
          <w:divBdr>
            <w:top w:val="none" w:sz="0" w:space="0" w:color="auto"/>
            <w:left w:val="none" w:sz="0" w:space="0" w:color="auto"/>
            <w:bottom w:val="none" w:sz="0" w:space="0" w:color="auto"/>
            <w:right w:val="none" w:sz="0" w:space="0" w:color="auto"/>
          </w:divBdr>
          <w:divsChild>
            <w:div w:id="1837527322">
              <w:marLeft w:val="0"/>
              <w:marRight w:val="0"/>
              <w:marTop w:val="0"/>
              <w:marBottom w:val="0"/>
              <w:divBdr>
                <w:top w:val="none" w:sz="0" w:space="0" w:color="auto"/>
                <w:left w:val="none" w:sz="0" w:space="0" w:color="auto"/>
                <w:bottom w:val="none" w:sz="0" w:space="0" w:color="auto"/>
                <w:right w:val="none" w:sz="0" w:space="0" w:color="auto"/>
              </w:divBdr>
              <w:divsChild>
                <w:div w:id="1585604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1971093">
      <w:bodyDiv w:val="1"/>
      <w:marLeft w:val="0"/>
      <w:marRight w:val="0"/>
      <w:marTop w:val="0"/>
      <w:marBottom w:val="0"/>
      <w:divBdr>
        <w:top w:val="none" w:sz="0" w:space="0" w:color="auto"/>
        <w:left w:val="none" w:sz="0" w:space="0" w:color="auto"/>
        <w:bottom w:val="none" w:sz="0" w:space="0" w:color="auto"/>
        <w:right w:val="none" w:sz="0" w:space="0" w:color="auto"/>
      </w:divBdr>
      <w:divsChild>
        <w:div w:id="956910867">
          <w:marLeft w:val="0"/>
          <w:marRight w:val="0"/>
          <w:marTop w:val="0"/>
          <w:marBottom w:val="0"/>
          <w:divBdr>
            <w:top w:val="none" w:sz="0" w:space="0" w:color="auto"/>
            <w:left w:val="none" w:sz="0" w:space="0" w:color="auto"/>
            <w:bottom w:val="none" w:sz="0" w:space="0" w:color="auto"/>
            <w:right w:val="none" w:sz="0" w:space="0" w:color="auto"/>
          </w:divBdr>
          <w:divsChild>
            <w:div w:id="1471899573">
              <w:marLeft w:val="0"/>
              <w:marRight w:val="0"/>
              <w:marTop w:val="0"/>
              <w:marBottom w:val="0"/>
              <w:divBdr>
                <w:top w:val="none" w:sz="0" w:space="0" w:color="auto"/>
                <w:left w:val="none" w:sz="0" w:space="0" w:color="auto"/>
                <w:bottom w:val="none" w:sz="0" w:space="0" w:color="auto"/>
                <w:right w:val="none" w:sz="0" w:space="0" w:color="auto"/>
              </w:divBdr>
              <w:divsChild>
                <w:div w:id="905526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3168480">
      <w:bodyDiv w:val="1"/>
      <w:marLeft w:val="0"/>
      <w:marRight w:val="0"/>
      <w:marTop w:val="0"/>
      <w:marBottom w:val="0"/>
      <w:divBdr>
        <w:top w:val="none" w:sz="0" w:space="0" w:color="auto"/>
        <w:left w:val="none" w:sz="0" w:space="0" w:color="auto"/>
        <w:bottom w:val="none" w:sz="0" w:space="0" w:color="auto"/>
        <w:right w:val="none" w:sz="0" w:space="0" w:color="auto"/>
      </w:divBdr>
    </w:div>
    <w:div w:id="1779443665">
      <w:bodyDiv w:val="1"/>
      <w:marLeft w:val="0"/>
      <w:marRight w:val="0"/>
      <w:marTop w:val="0"/>
      <w:marBottom w:val="0"/>
      <w:divBdr>
        <w:top w:val="none" w:sz="0" w:space="0" w:color="auto"/>
        <w:left w:val="none" w:sz="0" w:space="0" w:color="auto"/>
        <w:bottom w:val="none" w:sz="0" w:space="0" w:color="auto"/>
        <w:right w:val="none" w:sz="0" w:space="0" w:color="auto"/>
      </w:divBdr>
    </w:div>
    <w:div w:id="1812210870">
      <w:bodyDiv w:val="1"/>
      <w:marLeft w:val="0"/>
      <w:marRight w:val="0"/>
      <w:marTop w:val="0"/>
      <w:marBottom w:val="0"/>
      <w:divBdr>
        <w:top w:val="none" w:sz="0" w:space="0" w:color="auto"/>
        <w:left w:val="none" w:sz="0" w:space="0" w:color="auto"/>
        <w:bottom w:val="none" w:sz="0" w:space="0" w:color="auto"/>
        <w:right w:val="none" w:sz="0" w:space="0" w:color="auto"/>
      </w:divBdr>
    </w:div>
    <w:div w:id="1819153238">
      <w:bodyDiv w:val="1"/>
      <w:marLeft w:val="0"/>
      <w:marRight w:val="0"/>
      <w:marTop w:val="0"/>
      <w:marBottom w:val="0"/>
      <w:divBdr>
        <w:top w:val="none" w:sz="0" w:space="0" w:color="auto"/>
        <w:left w:val="none" w:sz="0" w:space="0" w:color="auto"/>
        <w:bottom w:val="none" w:sz="0" w:space="0" w:color="auto"/>
        <w:right w:val="none" w:sz="0" w:space="0" w:color="auto"/>
      </w:divBdr>
    </w:div>
    <w:div w:id="1851943446">
      <w:bodyDiv w:val="1"/>
      <w:marLeft w:val="0"/>
      <w:marRight w:val="0"/>
      <w:marTop w:val="0"/>
      <w:marBottom w:val="0"/>
      <w:divBdr>
        <w:top w:val="none" w:sz="0" w:space="0" w:color="auto"/>
        <w:left w:val="none" w:sz="0" w:space="0" w:color="auto"/>
        <w:bottom w:val="none" w:sz="0" w:space="0" w:color="auto"/>
        <w:right w:val="none" w:sz="0" w:space="0" w:color="auto"/>
      </w:divBdr>
      <w:divsChild>
        <w:div w:id="29452049">
          <w:marLeft w:val="0"/>
          <w:marRight w:val="0"/>
          <w:marTop w:val="0"/>
          <w:marBottom w:val="0"/>
          <w:divBdr>
            <w:top w:val="none" w:sz="0" w:space="0" w:color="auto"/>
            <w:left w:val="none" w:sz="0" w:space="0" w:color="auto"/>
            <w:bottom w:val="none" w:sz="0" w:space="0" w:color="auto"/>
            <w:right w:val="none" w:sz="0" w:space="0" w:color="auto"/>
          </w:divBdr>
        </w:div>
        <w:div w:id="67509410">
          <w:marLeft w:val="0"/>
          <w:marRight w:val="0"/>
          <w:marTop w:val="0"/>
          <w:marBottom w:val="0"/>
          <w:divBdr>
            <w:top w:val="none" w:sz="0" w:space="0" w:color="auto"/>
            <w:left w:val="none" w:sz="0" w:space="0" w:color="auto"/>
            <w:bottom w:val="none" w:sz="0" w:space="0" w:color="auto"/>
            <w:right w:val="none" w:sz="0" w:space="0" w:color="auto"/>
          </w:divBdr>
        </w:div>
        <w:div w:id="94252177">
          <w:marLeft w:val="0"/>
          <w:marRight w:val="0"/>
          <w:marTop w:val="0"/>
          <w:marBottom w:val="0"/>
          <w:divBdr>
            <w:top w:val="none" w:sz="0" w:space="0" w:color="auto"/>
            <w:left w:val="none" w:sz="0" w:space="0" w:color="auto"/>
            <w:bottom w:val="none" w:sz="0" w:space="0" w:color="auto"/>
            <w:right w:val="none" w:sz="0" w:space="0" w:color="auto"/>
          </w:divBdr>
        </w:div>
        <w:div w:id="121316823">
          <w:marLeft w:val="0"/>
          <w:marRight w:val="0"/>
          <w:marTop w:val="0"/>
          <w:marBottom w:val="0"/>
          <w:divBdr>
            <w:top w:val="none" w:sz="0" w:space="0" w:color="auto"/>
            <w:left w:val="none" w:sz="0" w:space="0" w:color="auto"/>
            <w:bottom w:val="none" w:sz="0" w:space="0" w:color="auto"/>
            <w:right w:val="none" w:sz="0" w:space="0" w:color="auto"/>
          </w:divBdr>
        </w:div>
        <w:div w:id="379135210">
          <w:marLeft w:val="0"/>
          <w:marRight w:val="0"/>
          <w:marTop w:val="0"/>
          <w:marBottom w:val="0"/>
          <w:divBdr>
            <w:top w:val="none" w:sz="0" w:space="0" w:color="auto"/>
            <w:left w:val="none" w:sz="0" w:space="0" w:color="auto"/>
            <w:bottom w:val="none" w:sz="0" w:space="0" w:color="auto"/>
            <w:right w:val="none" w:sz="0" w:space="0" w:color="auto"/>
          </w:divBdr>
        </w:div>
        <w:div w:id="481121526">
          <w:marLeft w:val="0"/>
          <w:marRight w:val="0"/>
          <w:marTop w:val="0"/>
          <w:marBottom w:val="0"/>
          <w:divBdr>
            <w:top w:val="none" w:sz="0" w:space="0" w:color="auto"/>
            <w:left w:val="none" w:sz="0" w:space="0" w:color="auto"/>
            <w:bottom w:val="none" w:sz="0" w:space="0" w:color="auto"/>
            <w:right w:val="none" w:sz="0" w:space="0" w:color="auto"/>
          </w:divBdr>
        </w:div>
        <w:div w:id="586964189">
          <w:marLeft w:val="0"/>
          <w:marRight w:val="0"/>
          <w:marTop w:val="0"/>
          <w:marBottom w:val="0"/>
          <w:divBdr>
            <w:top w:val="none" w:sz="0" w:space="0" w:color="auto"/>
            <w:left w:val="none" w:sz="0" w:space="0" w:color="auto"/>
            <w:bottom w:val="none" w:sz="0" w:space="0" w:color="auto"/>
            <w:right w:val="none" w:sz="0" w:space="0" w:color="auto"/>
          </w:divBdr>
        </w:div>
        <w:div w:id="601960719">
          <w:marLeft w:val="0"/>
          <w:marRight w:val="0"/>
          <w:marTop w:val="0"/>
          <w:marBottom w:val="0"/>
          <w:divBdr>
            <w:top w:val="none" w:sz="0" w:space="0" w:color="auto"/>
            <w:left w:val="none" w:sz="0" w:space="0" w:color="auto"/>
            <w:bottom w:val="none" w:sz="0" w:space="0" w:color="auto"/>
            <w:right w:val="none" w:sz="0" w:space="0" w:color="auto"/>
          </w:divBdr>
        </w:div>
        <w:div w:id="643393148">
          <w:marLeft w:val="0"/>
          <w:marRight w:val="0"/>
          <w:marTop w:val="0"/>
          <w:marBottom w:val="0"/>
          <w:divBdr>
            <w:top w:val="none" w:sz="0" w:space="0" w:color="auto"/>
            <w:left w:val="none" w:sz="0" w:space="0" w:color="auto"/>
            <w:bottom w:val="none" w:sz="0" w:space="0" w:color="auto"/>
            <w:right w:val="none" w:sz="0" w:space="0" w:color="auto"/>
          </w:divBdr>
        </w:div>
        <w:div w:id="648680413">
          <w:marLeft w:val="0"/>
          <w:marRight w:val="0"/>
          <w:marTop w:val="0"/>
          <w:marBottom w:val="0"/>
          <w:divBdr>
            <w:top w:val="none" w:sz="0" w:space="0" w:color="auto"/>
            <w:left w:val="none" w:sz="0" w:space="0" w:color="auto"/>
            <w:bottom w:val="none" w:sz="0" w:space="0" w:color="auto"/>
            <w:right w:val="none" w:sz="0" w:space="0" w:color="auto"/>
          </w:divBdr>
        </w:div>
        <w:div w:id="726221509">
          <w:marLeft w:val="0"/>
          <w:marRight w:val="0"/>
          <w:marTop w:val="0"/>
          <w:marBottom w:val="0"/>
          <w:divBdr>
            <w:top w:val="none" w:sz="0" w:space="0" w:color="auto"/>
            <w:left w:val="none" w:sz="0" w:space="0" w:color="auto"/>
            <w:bottom w:val="none" w:sz="0" w:space="0" w:color="auto"/>
            <w:right w:val="none" w:sz="0" w:space="0" w:color="auto"/>
          </w:divBdr>
          <w:divsChild>
            <w:div w:id="231160453">
              <w:marLeft w:val="0"/>
              <w:marRight w:val="0"/>
              <w:marTop w:val="0"/>
              <w:marBottom w:val="0"/>
              <w:divBdr>
                <w:top w:val="none" w:sz="0" w:space="0" w:color="auto"/>
                <w:left w:val="none" w:sz="0" w:space="0" w:color="auto"/>
                <w:bottom w:val="none" w:sz="0" w:space="0" w:color="auto"/>
                <w:right w:val="none" w:sz="0" w:space="0" w:color="auto"/>
              </w:divBdr>
            </w:div>
          </w:divsChild>
        </w:div>
        <w:div w:id="754672290">
          <w:marLeft w:val="0"/>
          <w:marRight w:val="0"/>
          <w:marTop w:val="0"/>
          <w:marBottom w:val="0"/>
          <w:divBdr>
            <w:top w:val="none" w:sz="0" w:space="0" w:color="auto"/>
            <w:left w:val="none" w:sz="0" w:space="0" w:color="auto"/>
            <w:bottom w:val="none" w:sz="0" w:space="0" w:color="auto"/>
            <w:right w:val="none" w:sz="0" w:space="0" w:color="auto"/>
          </w:divBdr>
        </w:div>
        <w:div w:id="838276466">
          <w:marLeft w:val="0"/>
          <w:marRight w:val="0"/>
          <w:marTop w:val="0"/>
          <w:marBottom w:val="0"/>
          <w:divBdr>
            <w:top w:val="none" w:sz="0" w:space="0" w:color="auto"/>
            <w:left w:val="none" w:sz="0" w:space="0" w:color="auto"/>
            <w:bottom w:val="none" w:sz="0" w:space="0" w:color="auto"/>
            <w:right w:val="none" w:sz="0" w:space="0" w:color="auto"/>
          </w:divBdr>
        </w:div>
        <w:div w:id="914314188">
          <w:marLeft w:val="0"/>
          <w:marRight w:val="0"/>
          <w:marTop w:val="0"/>
          <w:marBottom w:val="0"/>
          <w:divBdr>
            <w:top w:val="none" w:sz="0" w:space="0" w:color="auto"/>
            <w:left w:val="none" w:sz="0" w:space="0" w:color="auto"/>
            <w:bottom w:val="none" w:sz="0" w:space="0" w:color="auto"/>
            <w:right w:val="none" w:sz="0" w:space="0" w:color="auto"/>
          </w:divBdr>
        </w:div>
        <w:div w:id="935987695">
          <w:marLeft w:val="0"/>
          <w:marRight w:val="0"/>
          <w:marTop w:val="0"/>
          <w:marBottom w:val="0"/>
          <w:divBdr>
            <w:top w:val="none" w:sz="0" w:space="0" w:color="auto"/>
            <w:left w:val="none" w:sz="0" w:space="0" w:color="auto"/>
            <w:bottom w:val="none" w:sz="0" w:space="0" w:color="auto"/>
            <w:right w:val="none" w:sz="0" w:space="0" w:color="auto"/>
          </w:divBdr>
          <w:divsChild>
            <w:div w:id="1261600001">
              <w:marLeft w:val="0"/>
              <w:marRight w:val="0"/>
              <w:marTop w:val="0"/>
              <w:marBottom w:val="0"/>
              <w:divBdr>
                <w:top w:val="none" w:sz="0" w:space="0" w:color="auto"/>
                <w:left w:val="none" w:sz="0" w:space="0" w:color="auto"/>
                <w:bottom w:val="none" w:sz="0" w:space="0" w:color="auto"/>
                <w:right w:val="none" w:sz="0" w:space="0" w:color="auto"/>
              </w:divBdr>
            </w:div>
          </w:divsChild>
        </w:div>
        <w:div w:id="938877874">
          <w:marLeft w:val="0"/>
          <w:marRight w:val="0"/>
          <w:marTop w:val="0"/>
          <w:marBottom w:val="0"/>
          <w:divBdr>
            <w:top w:val="none" w:sz="0" w:space="0" w:color="auto"/>
            <w:left w:val="none" w:sz="0" w:space="0" w:color="auto"/>
            <w:bottom w:val="none" w:sz="0" w:space="0" w:color="auto"/>
            <w:right w:val="none" w:sz="0" w:space="0" w:color="auto"/>
          </w:divBdr>
        </w:div>
        <w:div w:id="1030649359">
          <w:marLeft w:val="0"/>
          <w:marRight w:val="0"/>
          <w:marTop w:val="0"/>
          <w:marBottom w:val="0"/>
          <w:divBdr>
            <w:top w:val="none" w:sz="0" w:space="0" w:color="auto"/>
            <w:left w:val="none" w:sz="0" w:space="0" w:color="auto"/>
            <w:bottom w:val="none" w:sz="0" w:space="0" w:color="auto"/>
            <w:right w:val="none" w:sz="0" w:space="0" w:color="auto"/>
          </w:divBdr>
          <w:divsChild>
            <w:div w:id="357969901">
              <w:marLeft w:val="0"/>
              <w:marRight w:val="0"/>
              <w:marTop w:val="0"/>
              <w:marBottom w:val="0"/>
              <w:divBdr>
                <w:top w:val="none" w:sz="0" w:space="0" w:color="auto"/>
                <w:left w:val="none" w:sz="0" w:space="0" w:color="auto"/>
                <w:bottom w:val="none" w:sz="0" w:space="0" w:color="auto"/>
                <w:right w:val="none" w:sz="0" w:space="0" w:color="auto"/>
              </w:divBdr>
            </w:div>
            <w:div w:id="667634476">
              <w:marLeft w:val="0"/>
              <w:marRight w:val="0"/>
              <w:marTop w:val="0"/>
              <w:marBottom w:val="0"/>
              <w:divBdr>
                <w:top w:val="none" w:sz="0" w:space="0" w:color="auto"/>
                <w:left w:val="none" w:sz="0" w:space="0" w:color="auto"/>
                <w:bottom w:val="none" w:sz="0" w:space="0" w:color="auto"/>
                <w:right w:val="none" w:sz="0" w:space="0" w:color="auto"/>
              </w:divBdr>
            </w:div>
            <w:div w:id="691612522">
              <w:marLeft w:val="0"/>
              <w:marRight w:val="0"/>
              <w:marTop w:val="0"/>
              <w:marBottom w:val="0"/>
              <w:divBdr>
                <w:top w:val="none" w:sz="0" w:space="0" w:color="auto"/>
                <w:left w:val="none" w:sz="0" w:space="0" w:color="auto"/>
                <w:bottom w:val="none" w:sz="0" w:space="0" w:color="auto"/>
                <w:right w:val="none" w:sz="0" w:space="0" w:color="auto"/>
              </w:divBdr>
            </w:div>
            <w:div w:id="906499842">
              <w:marLeft w:val="0"/>
              <w:marRight w:val="0"/>
              <w:marTop w:val="0"/>
              <w:marBottom w:val="0"/>
              <w:divBdr>
                <w:top w:val="none" w:sz="0" w:space="0" w:color="auto"/>
                <w:left w:val="none" w:sz="0" w:space="0" w:color="auto"/>
                <w:bottom w:val="none" w:sz="0" w:space="0" w:color="auto"/>
                <w:right w:val="none" w:sz="0" w:space="0" w:color="auto"/>
              </w:divBdr>
            </w:div>
          </w:divsChild>
        </w:div>
        <w:div w:id="1037311401">
          <w:marLeft w:val="0"/>
          <w:marRight w:val="0"/>
          <w:marTop w:val="0"/>
          <w:marBottom w:val="0"/>
          <w:divBdr>
            <w:top w:val="none" w:sz="0" w:space="0" w:color="auto"/>
            <w:left w:val="none" w:sz="0" w:space="0" w:color="auto"/>
            <w:bottom w:val="none" w:sz="0" w:space="0" w:color="auto"/>
            <w:right w:val="none" w:sz="0" w:space="0" w:color="auto"/>
          </w:divBdr>
        </w:div>
        <w:div w:id="1091852404">
          <w:marLeft w:val="0"/>
          <w:marRight w:val="0"/>
          <w:marTop w:val="0"/>
          <w:marBottom w:val="0"/>
          <w:divBdr>
            <w:top w:val="none" w:sz="0" w:space="0" w:color="auto"/>
            <w:left w:val="none" w:sz="0" w:space="0" w:color="auto"/>
            <w:bottom w:val="none" w:sz="0" w:space="0" w:color="auto"/>
            <w:right w:val="none" w:sz="0" w:space="0" w:color="auto"/>
          </w:divBdr>
        </w:div>
        <w:div w:id="1100487234">
          <w:marLeft w:val="0"/>
          <w:marRight w:val="0"/>
          <w:marTop w:val="0"/>
          <w:marBottom w:val="0"/>
          <w:divBdr>
            <w:top w:val="none" w:sz="0" w:space="0" w:color="auto"/>
            <w:left w:val="none" w:sz="0" w:space="0" w:color="auto"/>
            <w:bottom w:val="none" w:sz="0" w:space="0" w:color="auto"/>
            <w:right w:val="none" w:sz="0" w:space="0" w:color="auto"/>
          </w:divBdr>
        </w:div>
        <w:div w:id="1175728905">
          <w:marLeft w:val="0"/>
          <w:marRight w:val="0"/>
          <w:marTop w:val="0"/>
          <w:marBottom w:val="0"/>
          <w:divBdr>
            <w:top w:val="none" w:sz="0" w:space="0" w:color="auto"/>
            <w:left w:val="none" w:sz="0" w:space="0" w:color="auto"/>
            <w:bottom w:val="none" w:sz="0" w:space="0" w:color="auto"/>
            <w:right w:val="none" w:sz="0" w:space="0" w:color="auto"/>
          </w:divBdr>
          <w:divsChild>
            <w:div w:id="249003403">
              <w:marLeft w:val="0"/>
              <w:marRight w:val="0"/>
              <w:marTop w:val="0"/>
              <w:marBottom w:val="0"/>
              <w:divBdr>
                <w:top w:val="none" w:sz="0" w:space="0" w:color="auto"/>
                <w:left w:val="none" w:sz="0" w:space="0" w:color="auto"/>
                <w:bottom w:val="none" w:sz="0" w:space="0" w:color="auto"/>
                <w:right w:val="none" w:sz="0" w:space="0" w:color="auto"/>
              </w:divBdr>
            </w:div>
            <w:div w:id="583223366">
              <w:marLeft w:val="0"/>
              <w:marRight w:val="0"/>
              <w:marTop w:val="0"/>
              <w:marBottom w:val="0"/>
              <w:divBdr>
                <w:top w:val="none" w:sz="0" w:space="0" w:color="auto"/>
                <w:left w:val="none" w:sz="0" w:space="0" w:color="auto"/>
                <w:bottom w:val="none" w:sz="0" w:space="0" w:color="auto"/>
                <w:right w:val="none" w:sz="0" w:space="0" w:color="auto"/>
              </w:divBdr>
            </w:div>
          </w:divsChild>
        </w:div>
        <w:div w:id="1186361755">
          <w:marLeft w:val="0"/>
          <w:marRight w:val="0"/>
          <w:marTop w:val="0"/>
          <w:marBottom w:val="0"/>
          <w:divBdr>
            <w:top w:val="none" w:sz="0" w:space="0" w:color="auto"/>
            <w:left w:val="none" w:sz="0" w:space="0" w:color="auto"/>
            <w:bottom w:val="none" w:sz="0" w:space="0" w:color="auto"/>
            <w:right w:val="none" w:sz="0" w:space="0" w:color="auto"/>
          </w:divBdr>
        </w:div>
        <w:div w:id="1223903628">
          <w:marLeft w:val="0"/>
          <w:marRight w:val="0"/>
          <w:marTop w:val="0"/>
          <w:marBottom w:val="0"/>
          <w:divBdr>
            <w:top w:val="none" w:sz="0" w:space="0" w:color="auto"/>
            <w:left w:val="none" w:sz="0" w:space="0" w:color="auto"/>
            <w:bottom w:val="none" w:sz="0" w:space="0" w:color="auto"/>
            <w:right w:val="none" w:sz="0" w:space="0" w:color="auto"/>
          </w:divBdr>
          <w:divsChild>
            <w:div w:id="267734311">
              <w:marLeft w:val="0"/>
              <w:marRight w:val="0"/>
              <w:marTop w:val="0"/>
              <w:marBottom w:val="0"/>
              <w:divBdr>
                <w:top w:val="none" w:sz="0" w:space="0" w:color="auto"/>
                <w:left w:val="none" w:sz="0" w:space="0" w:color="auto"/>
                <w:bottom w:val="none" w:sz="0" w:space="0" w:color="auto"/>
                <w:right w:val="none" w:sz="0" w:space="0" w:color="auto"/>
              </w:divBdr>
            </w:div>
            <w:div w:id="1833402352">
              <w:marLeft w:val="0"/>
              <w:marRight w:val="0"/>
              <w:marTop w:val="0"/>
              <w:marBottom w:val="0"/>
              <w:divBdr>
                <w:top w:val="none" w:sz="0" w:space="0" w:color="auto"/>
                <w:left w:val="none" w:sz="0" w:space="0" w:color="auto"/>
                <w:bottom w:val="none" w:sz="0" w:space="0" w:color="auto"/>
                <w:right w:val="none" w:sz="0" w:space="0" w:color="auto"/>
              </w:divBdr>
            </w:div>
            <w:div w:id="2051804752">
              <w:marLeft w:val="0"/>
              <w:marRight w:val="0"/>
              <w:marTop w:val="0"/>
              <w:marBottom w:val="0"/>
              <w:divBdr>
                <w:top w:val="none" w:sz="0" w:space="0" w:color="auto"/>
                <w:left w:val="none" w:sz="0" w:space="0" w:color="auto"/>
                <w:bottom w:val="none" w:sz="0" w:space="0" w:color="auto"/>
                <w:right w:val="none" w:sz="0" w:space="0" w:color="auto"/>
              </w:divBdr>
            </w:div>
            <w:div w:id="2093811205">
              <w:marLeft w:val="0"/>
              <w:marRight w:val="0"/>
              <w:marTop w:val="0"/>
              <w:marBottom w:val="0"/>
              <w:divBdr>
                <w:top w:val="none" w:sz="0" w:space="0" w:color="auto"/>
                <w:left w:val="none" w:sz="0" w:space="0" w:color="auto"/>
                <w:bottom w:val="none" w:sz="0" w:space="0" w:color="auto"/>
                <w:right w:val="none" w:sz="0" w:space="0" w:color="auto"/>
              </w:divBdr>
            </w:div>
          </w:divsChild>
        </w:div>
        <w:div w:id="1467821144">
          <w:marLeft w:val="0"/>
          <w:marRight w:val="0"/>
          <w:marTop w:val="0"/>
          <w:marBottom w:val="0"/>
          <w:divBdr>
            <w:top w:val="none" w:sz="0" w:space="0" w:color="auto"/>
            <w:left w:val="none" w:sz="0" w:space="0" w:color="auto"/>
            <w:bottom w:val="none" w:sz="0" w:space="0" w:color="auto"/>
            <w:right w:val="none" w:sz="0" w:space="0" w:color="auto"/>
          </w:divBdr>
          <w:divsChild>
            <w:div w:id="796291793">
              <w:marLeft w:val="-75"/>
              <w:marRight w:val="0"/>
              <w:marTop w:val="30"/>
              <w:marBottom w:val="30"/>
              <w:divBdr>
                <w:top w:val="none" w:sz="0" w:space="0" w:color="auto"/>
                <w:left w:val="none" w:sz="0" w:space="0" w:color="auto"/>
                <w:bottom w:val="none" w:sz="0" w:space="0" w:color="auto"/>
                <w:right w:val="none" w:sz="0" w:space="0" w:color="auto"/>
              </w:divBdr>
              <w:divsChild>
                <w:div w:id="158811738">
                  <w:marLeft w:val="0"/>
                  <w:marRight w:val="0"/>
                  <w:marTop w:val="0"/>
                  <w:marBottom w:val="0"/>
                  <w:divBdr>
                    <w:top w:val="none" w:sz="0" w:space="0" w:color="auto"/>
                    <w:left w:val="none" w:sz="0" w:space="0" w:color="auto"/>
                    <w:bottom w:val="none" w:sz="0" w:space="0" w:color="auto"/>
                    <w:right w:val="none" w:sz="0" w:space="0" w:color="auto"/>
                  </w:divBdr>
                  <w:divsChild>
                    <w:div w:id="1927112948">
                      <w:marLeft w:val="0"/>
                      <w:marRight w:val="0"/>
                      <w:marTop w:val="0"/>
                      <w:marBottom w:val="0"/>
                      <w:divBdr>
                        <w:top w:val="none" w:sz="0" w:space="0" w:color="auto"/>
                        <w:left w:val="none" w:sz="0" w:space="0" w:color="auto"/>
                        <w:bottom w:val="none" w:sz="0" w:space="0" w:color="auto"/>
                        <w:right w:val="none" w:sz="0" w:space="0" w:color="auto"/>
                      </w:divBdr>
                    </w:div>
                  </w:divsChild>
                </w:div>
                <w:div w:id="524178987">
                  <w:marLeft w:val="0"/>
                  <w:marRight w:val="0"/>
                  <w:marTop w:val="0"/>
                  <w:marBottom w:val="0"/>
                  <w:divBdr>
                    <w:top w:val="none" w:sz="0" w:space="0" w:color="auto"/>
                    <w:left w:val="none" w:sz="0" w:space="0" w:color="auto"/>
                    <w:bottom w:val="none" w:sz="0" w:space="0" w:color="auto"/>
                    <w:right w:val="none" w:sz="0" w:space="0" w:color="auto"/>
                  </w:divBdr>
                  <w:divsChild>
                    <w:div w:id="1245920424">
                      <w:marLeft w:val="0"/>
                      <w:marRight w:val="0"/>
                      <w:marTop w:val="0"/>
                      <w:marBottom w:val="0"/>
                      <w:divBdr>
                        <w:top w:val="none" w:sz="0" w:space="0" w:color="auto"/>
                        <w:left w:val="none" w:sz="0" w:space="0" w:color="auto"/>
                        <w:bottom w:val="none" w:sz="0" w:space="0" w:color="auto"/>
                        <w:right w:val="none" w:sz="0" w:space="0" w:color="auto"/>
                      </w:divBdr>
                    </w:div>
                  </w:divsChild>
                </w:div>
                <w:div w:id="672536126">
                  <w:marLeft w:val="0"/>
                  <w:marRight w:val="0"/>
                  <w:marTop w:val="0"/>
                  <w:marBottom w:val="0"/>
                  <w:divBdr>
                    <w:top w:val="none" w:sz="0" w:space="0" w:color="auto"/>
                    <w:left w:val="none" w:sz="0" w:space="0" w:color="auto"/>
                    <w:bottom w:val="none" w:sz="0" w:space="0" w:color="auto"/>
                    <w:right w:val="none" w:sz="0" w:space="0" w:color="auto"/>
                  </w:divBdr>
                  <w:divsChild>
                    <w:div w:id="1658877234">
                      <w:marLeft w:val="0"/>
                      <w:marRight w:val="0"/>
                      <w:marTop w:val="0"/>
                      <w:marBottom w:val="0"/>
                      <w:divBdr>
                        <w:top w:val="none" w:sz="0" w:space="0" w:color="auto"/>
                        <w:left w:val="none" w:sz="0" w:space="0" w:color="auto"/>
                        <w:bottom w:val="none" w:sz="0" w:space="0" w:color="auto"/>
                        <w:right w:val="none" w:sz="0" w:space="0" w:color="auto"/>
                      </w:divBdr>
                    </w:div>
                  </w:divsChild>
                </w:div>
                <w:div w:id="917908712">
                  <w:marLeft w:val="0"/>
                  <w:marRight w:val="0"/>
                  <w:marTop w:val="0"/>
                  <w:marBottom w:val="0"/>
                  <w:divBdr>
                    <w:top w:val="none" w:sz="0" w:space="0" w:color="auto"/>
                    <w:left w:val="none" w:sz="0" w:space="0" w:color="auto"/>
                    <w:bottom w:val="none" w:sz="0" w:space="0" w:color="auto"/>
                    <w:right w:val="none" w:sz="0" w:space="0" w:color="auto"/>
                  </w:divBdr>
                  <w:divsChild>
                    <w:div w:id="1798837824">
                      <w:marLeft w:val="0"/>
                      <w:marRight w:val="0"/>
                      <w:marTop w:val="0"/>
                      <w:marBottom w:val="0"/>
                      <w:divBdr>
                        <w:top w:val="none" w:sz="0" w:space="0" w:color="auto"/>
                        <w:left w:val="none" w:sz="0" w:space="0" w:color="auto"/>
                        <w:bottom w:val="none" w:sz="0" w:space="0" w:color="auto"/>
                        <w:right w:val="none" w:sz="0" w:space="0" w:color="auto"/>
                      </w:divBdr>
                    </w:div>
                  </w:divsChild>
                </w:div>
                <w:div w:id="965425543">
                  <w:marLeft w:val="0"/>
                  <w:marRight w:val="0"/>
                  <w:marTop w:val="0"/>
                  <w:marBottom w:val="0"/>
                  <w:divBdr>
                    <w:top w:val="none" w:sz="0" w:space="0" w:color="auto"/>
                    <w:left w:val="none" w:sz="0" w:space="0" w:color="auto"/>
                    <w:bottom w:val="none" w:sz="0" w:space="0" w:color="auto"/>
                    <w:right w:val="none" w:sz="0" w:space="0" w:color="auto"/>
                  </w:divBdr>
                  <w:divsChild>
                    <w:div w:id="1103452241">
                      <w:marLeft w:val="0"/>
                      <w:marRight w:val="0"/>
                      <w:marTop w:val="0"/>
                      <w:marBottom w:val="0"/>
                      <w:divBdr>
                        <w:top w:val="none" w:sz="0" w:space="0" w:color="auto"/>
                        <w:left w:val="none" w:sz="0" w:space="0" w:color="auto"/>
                        <w:bottom w:val="none" w:sz="0" w:space="0" w:color="auto"/>
                        <w:right w:val="none" w:sz="0" w:space="0" w:color="auto"/>
                      </w:divBdr>
                    </w:div>
                  </w:divsChild>
                </w:div>
                <w:div w:id="1067269700">
                  <w:marLeft w:val="0"/>
                  <w:marRight w:val="0"/>
                  <w:marTop w:val="0"/>
                  <w:marBottom w:val="0"/>
                  <w:divBdr>
                    <w:top w:val="none" w:sz="0" w:space="0" w:color="auto"/>
                    <w:left w:val="none" w:sz="0" w:space="0" w:color="auto"/>
                    <w:bottom w:val="none" w:sz="0" w:space="0" w:color="auto"/>
                    <w:right w:val="none" w:sz="0" w:space="0" w:color="auto"/>
                  </w:divBdr>
                  <w:divsChild>
                    <w:div w:id="116801512">
                      <w:marLeft w:val="0"/>
                      <w:marRight w:val="0"/>
                      <w:marTop w:val="0"/>
                      <w:marBottom w:val="0"/>
                      <w:divBdr>
                        <w:top w:val="none" w:sz="0" w:space="0" w:color="auto"/>
                        <w:left w:val="none" w:sz="0" w:space="0" w:color="auto"/>
                        <w:bottom w:val="none" w:sz="0" w:space="0" w:color="auto"/>
                        <w:right w:val="none" w:sz="0" w:space="0" w:color="auto"/>
                      </w:divBdr>
                    </w:div>
                  </w:divsChild>
                </w:div>
                <w:div w:id="1076322344">
                  <w:marLeft w:val="0"/>
                  <w:marRight w:val="0"/>
                  <w:marTop w:val="0"/>
                  <w:marBottom w:val="0"/>
                  <w:divBdr>
                    <w:top w:val="none" w:sz="0" w:space="0" w:color="auto"/>
                    <w:left w:val="none" w:sz="0" w:space="0" w:color="auto"/>
                    <w:bottom w:val="none" w:sz="0" w:space="0" w:color="auto"/>
                    <w:right w:val="none" w:sz="0" w:space="0" w:color="auto"/>
                  </w:divBdr>
                  <w:divsChild>
                    <w:div w:id="897126860">
                      <w:marLeft w:val="0"/>
                      <w:marRight w:val="0"/>
                      <w:marTop w:val="0"/>
                      <w:marBottom w:val="0"/>
                      <w:divBdr>
                        <w:top w:val="none" w:sz="0" w:space="0" w:color="auto"/>
                        <w:left w:val="none" w:sz="0" w:space="0" w:color="auto"/>
                        <w:bottom w:val="none" w:sz="0" w:space="0" w:color="auto"/>
                        <w:right w:val="none" w:sz="0" w:space="0" w:color="auto"/>
                      </w:divBdr>
                    </w:div>
                    <w:div w:id="1425032315">
                      <w:marLeft w:val="0"/>
                      <w:marRight w:val="0"/>
                      <w:marTop w:val="0"/>
                      <w:marBottom w:val="0"/>
                      <w:divBdr>
                        <w:top w:val="none" w:sz="0" w:space="0" w:color="auto"/>
                        <w:left w:val="none" w:sz="0" w:space="0" w:color="auto"/>
                        <w:bottom w:val="none" w:sz="0" w:space="0" w:color="auto"/>
                        <w:right w:val="none" w:sz="0" w:space="0" w:color="auto"/>
                      </w:divBdr>
                    </w:div>
                  </w:divsChild>
                </w:div>
                <w:div w:id="1385059330">
                  <w:marLeft w:val="0"/>
                  <w:marRight w:val="0"/>
                  <w:marTop w:val="0"/>
                  <w:marBottom w:val="0"/>
                  <w:divBdr>
                    <w:top w:val="none" w:sz="0" w:space="0" w:color="auto"/>
                    <w:left w:val="none" w:sz="0" w:space="0" w:color="auto"/>
                    <w:bottom w:val="none" w:sz="0" w:space="0" w:color="auto"/>
                    <w:right w:val="none" w:sz="0" w:space="0" w:color="auto"/>
                  </w:divBdr>
                  <w:divsChild>
                    <w:div w:id="190994537">
                      <w:marLeft w:val="0"/>
                      <w:marRight w:val="0"/>
                      <w:marTop w:val="0"/>
                      <w:marBottom w:val="0"/>
                      <w:divBdr>
                        <w:top w:val="none" w:sz="0" w:space="0" w:color="auto"/>
                        <w:left w:val="none" w:sz="0" w:space="0" w:color="auto"/>
                        <w:bottom w:val="none" w:sz="0" w:space="0" w:color="auto"/>
                        <w:right w:val="none" w:sz="0" w:space="0" w:color="auto"/>
                      </w:divBdr>
                    </w:div>
                  </w:divsChild>
                </w:div>
                <w:div w:id="1982147851">
                  <w:marLeft w:val="0"/>
                  <w:marRight w:val="0"/>
                  <w:marTop w:val="0"/>
                  <w:marBottom w:val="0"/>
                  <w:divBdr>
                    <w:top w:val="none" w:sz="0" w:space="0" w:color="auto"/>
                    <w:left w:val="none" w:sz="0" w:space="0" w:color="auto"/>
                    <w:bottom w:val="none" w:sz="0" w:space="0" w:color="auto"/>
                    <w:right w:val="none" w:sz="0" w:space="0" w:color="auto"/>
                  </w:divBdr>
                  <w:divsChild>
                    <w:div w:id="21003302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9320739">
          <w:marLeft w:val="0"/>
          <w:marRight w:val="0"/>
          <w:marTop w:val="0"/>
          <w:marBottom w:val="0"/>
          <w:divBdr>
            <w:top w:val="none" w:sz="0" w:space="0" w:color="auto"/>
            <w:left w:val="none" w:sz="0" w:space="0" w:color="auto"/>
            <w:bottom w:val="none" w:sz="0" w:space="0" w:color="auto"/>
            <w:right w:val="none" w:sz="0" w:space="0" w:color="auto"/>
          </w:divBdr>
        </w:div>
        <w:div w:id="1603223333">
          <w:marLeft w:val="0"/>
          <w:marRight w:val="0"/>
          <w:marTop w:val="0"/>
          <w:marBottom w:val="0"/>
          <w:divBdr>
            <w:top w:val="none" w:sz="0" w:space="0" w:color="auto"/>
            <w:left w:val="none" w:sz="0" w:space="0" w:color="auto"/>
            <w:bottom w:val="none" w:sz="0" w:space="0" w:color="auto"/>
            <w:right w:val="none" w:sz="0" w:space="0" w:color="auto"/>
          </w:divBdr>
        </w:div>
        <w:div w:id="1865289509">
          <w:marLeft w:val="0"/>
          <w:marRight w:val="0"/>
          <w:marTop w:val="0"/>
          <w:marBottom w:val="0"/>
          <w:divBdr>
            <w:top w:val="none" w:sz="0" w:space="0" w:color="auto"/>
            <w:left w:val="none" w:sz="0" w:space="0" w:color="auto"/>
            <w:bottom w:val="none" w:sz="0" w:space="0" w:color="auto"/>
            <w:right w:val="none" w:sz="0" w:space="0" w:color="auto"/>
          </w:divBdr>
          <w:divsChild>
            <w:div w:id="706951705">
              <w:marLeft w:val="0"/>
              <w:marRight w:val="0"/>
              <w:marTop w:val="0"/>
              <w:marBottom w:val="0"/>
              <w:divBdr>
                <w:top w:val="none" w:sz="0" w:space="0" w:color="auto"/>
                <w:left w:val="none" w:sz="0" w:space="0" w:color="auto"/>
                <w:bottom w:val="none" w:sz="0" w:space="0" w:color="auto"/>
                <w:right w:val="none" w:sz="0" w:space="0" w:color="auto"/>
              </w:divBdr>
            </w:div>
            <w:div w:id="1549030902">
              <w:marLeft w:val="0"/>
              <w:marRight w:val="0"/>
              <w:marTop w:val="0"/>
              <w:marBottom w:val="0"/>
              <w:divBdr>
                <w:top w:val="none" w:sz="0" w:space="0" w:color="auto"/>
                <w:left w:val="none" w:sz="0" w:space="0" w:color="auto"/>
                <w:bottom w:val="none" w:sz="0" w:space="0" w:color="auto"/>
                <w:right w:val="none" w:sz="0" w:space="0" w:color="auto"/>
              </w:divBdr>
            </w:div>
            <w:div w:id="1586643535">
              <w:marLeft w:val="0"/>
              <w:marRight w:val="0"/>
              <w:marTop w:val="0"/>
              <w:marBottom w:val="0"/>
              <w:divBdr>
                <w:top w:val="none" w:sz="0" w:space="0" w:color="auto"/>
                <w:left w:val="none" w:sz="0" w:space="0" w:color="auto"/>
                <w:bottom w:val="none" w:sz="0" w:space="0" w:color="auto"/>
                <w:right w:val="none" w:sz="0" w:space="0" w:color="auto"/>
              </w:divBdr>
            </w:div>
            <w:div w:id="1871843128">
              <w:marLeft w:val="0"/>
              <w:marRight w:val="0"/>
              <w:marTop w:val="0"/>
              <w:marBottom w:val="0"/>
              <w:divBdr>
                <w:top w:val="none" w:sz="0" w:space="0" w:color="auto"/>
                <w:left w:val="none" w:sz="0" w:space="0" w:color="auto"/>
                <w:bottom w:val="none" w:sz="0" w:space="0" w:color="auto"/>
                <w:right w:val="none" w:sz="0" w:space="0" w:color="auto"/>
              </w:divBdr>
            </w:div>
          </w:divsChild>
        </w:div>
        <w:div w:id="1880586994">
          <w:marLeft w:val="0"/>
          <w:marRight w:val="0"/>
          <w:marTop w:val="0"/>
          <w:marBottom w:val="0"/>
          <w:divBdr>
            <w:top w:val="none" w:sz="0" w:space="0" w:color="auto"/>
            <w:left w:val="none" w:sz="0" w:space="0" w:color="auto"/>
            <w:bottom w:val="none" w:sz="0" w:space="0" w:color="auto"/>
            <w:right w:val="none" w:sz="0" w:space="0" w:color="auto"/>
          </w:divBdr>
          <w:divsChild>
            <w:div w:id="836730818">
              <w:marLeft w:val="0"/>
              <w:marRight w:val="0"/>
              <w:marTop w:val="0"/>
              <w:marBottom w:val="0"/>
              <w:divBdr>
                <w:top w:val="none" w:sz="0" w:space="0" w:color="auto"/>
                <w:left w:val="none" w:sz="0" w:space="0" w:color="auto"/>
                <w:bottom w:val="none" w:sz="0" w:space="0" w:color="auto"/>
                <w:right w:val="none" w:sz="0" w:space="0" w:color="auto"/>
              </w:divBdr>
            </w:div>
            <w:div w:id="1117985518">
              <w:marLeft w:val="0"/>
              <w:marRight w:val="0"/>
              <w:marTop w:val="0"/>
              <w:marBottom w:val="0"/>
              <w:divBdr>
                <w:top w:val="none" w:sz="0" w:space="0" w:color="auto"/>
                <w:left w:val="none" w:sz="0" w:space="0" w:color="auto"/>
                <w:bottom w:val="none" w:sz="0" w:space="0" w:color="auto"/>
                <w:right w:val="none" w:sz="0" w:space="0" w:color="auto"/>
              </w:divBdr>
            </w:div>
          </w:divsChild>
        </w:div>
        <w:div w:id="1901936411">
          <w:marLeft w:val="0"/>
          <w:marRight w:val="0"/>
          <w:marTop w:val="0"/>
          <w:marBottom w:val="0"/>
          <w:divBdr>
            <w:top w:val="none" w:sz="0" w:space="0" w:color="auto"/>
            <w:left w:val="none" w:sz="0" w:space="0" w:color="auto"/>
            <w:bottom w:val="none" w:sz="0" w:space="0" w:color="auto"/>
            <w:right w:val="none" w:sz="0" w:space="0" w:color="auto"/>
          </w:divBdr>
        </w:div>
        <w:div w:id="1987127517">
          <w:marLeft w:val="0"/>
          <w:marRight w:val="0"/>
          <w:marTop w:val="0"/>
          <w:marBottom w:val="0"/>
          <w:divBdr>
            <w:top w:val="none" w:sz="0" w:space="0" w:color="auto"/>
            <w:left w:val="none" w:sz="0" w:space="0" w:color="auto"/>
            <w:bottom w:val="none" w:sz="0" w:space="0" w:color="auto"/>
            <w:right w:val="none" w:sz="0" w:space="0" w:color="auto"/>
          </w:divBdr>
        </w:div>
        <w:div w:id="2016220689">
          <w:marLeft w:val="0"/>
          <w:marRight w:val="0"/>
          <w:marTop w:val="0"/>
          <w:marBottom w:val="0"/>
          <w:divBdr>
            <w:top w:val="none" w:sz="0" w:space="0" w:color="auto"/>
            <w:left w:val="none" w:sz="0" w:space="0" w:color="auto"/>
            <w:bottom w:val="none" w:sz="0" w:space="0" w:color="auto"/>
            <w:right w:val="none" w:sz="0" w:space="0" w:color="auto"/>
          </w:divBdr>
        </w:div>
        <w:div w:id="2023235636">
          <w:marLeft w:val="0"/>
          <w:marRight w:val="0"/>
          <w:marTop w:val="0"/>
          <w:marBottom w:val="0"/>
          <w:divBdr>
            <w:top w:val="none" w:sz="0" w:space="0" w:color="auto"/>
            <w:left w:val="none" w:sz="0" w:space="0" w:color="auto"/>
            <w:bottom w:val="none" w:sz="0" w:space="0" w:color="auto"/>
            <w:right w:val="none" w:sz="0" w:space="0" w:color="auto"/>
          </w:divBdr>
        </w:div>
        <w:div w:id="2039700774">
          <w:marLeft w:val="0"/>
          <w:marRight w:val="0"/>
          <w:marTop w:val="0"/>
          <w:marBottom w:val="0"/>
          <w:divBdr>
            <w:top w:val="none" w:sz="0" w:space="0" w:color="auto"/>
            <w:left w:val="none" w:sz="0" w:space="0" w:color="auto"/>
            <w:bottom w:val="none" w:sz="0" w:space="0" w:color="auto"/>
            <w:right w:val="none" w:sz="0" w:space="0" w:color="auto"/>
          </w:divBdr>
          <w:divsChild>
            <w:div w:id="281419196">
              <w:marLeft w:val="0"/>
              <w:marRight w:val="0"/>
              <w:marTop w:val="0"/>
              <w:marBottom w:val="0"/>
              <w:divBdr>
                <w:top w:val="none" w:sz="0" w:space="0" w:color="auto"/>
                <w:left w:val="none" w:sz="0" w:space="0" w:color="auto"/>
                <w:bottom w:val="none" w:sz="0" w:space="0" w:color="auto"/>
                <w:right w:val="none" w:sz="0" w:space="0" w:color="auto"/>
              </w:divBdr>
            </w:div>
            <w:div w:id="285434033">
              <w:marLeft w:val="0"/>
              <w:marRight w:val="0"/>
              <w:marTop w:val="0"/>
              <w:marBottom w:val="0"/>
              <w:divBdr>
                <w:top w:val="none" w:sz="0" w:space="0" w:color="auto"/>
                <w:left w:val="none" w:sz="0" w:space="0" w:color="auto"/>
                <w:bottom w:val="none" w:sz="0" w:space="0" w:color="auto"/>
                <w:right w:val="none" w:sz="0" w:space="0" w:color="auto"/>
              </w:divBdr>
            </w:div>
            <w:div w:id="881283515">
              <w:marLeft w:val="0"/>
              <w:marRight w:val="0"/>
              <w:marTop w:val="0"/>
              <w:marBottom w:val="0"/>
              <w:divBdr>
                <w:top w:val="none" w:sz="0" w:space="0" w:color="auto"/>
                <w:left w:val="none" w:sz="0" w:space="0" w:color="auto"/>
                <w:bottom w:val="none" w:sz="0" w:space="0" w:color="auto"/>
                <w:right w:val="none" w:sz="0" w:space="0" w:color="auto"/>
              </w:divBdr>
            </w:div>
            <w:div w:id="1318655510">
              <w:marLeft w:val="0"/>
              <w:marRight w:val="0"/>
              <w:marTop w:val="0"/>
              <w:marBottom w:val="0"/>
              <w:divBdr>
                <w:top w:val="none" w:sz="0" w:space="0" w:color="auto"/>
                <w:left w:val="none" w:sz="0" w:space="0" w:color="auto"/>
                <w:bottom w:val="none" w:sz="0" w:space="0" w:color="auto"/>
                <w:right w:val="none" w:sz="0" w:space="0" w:color="auto"/>
              </w:divBdr>
            </w:div>
            <w:div w:id="1688019533">
              <w:marLeft w:val="0"/>
              <w:marRight w:val="0"/>
              <w:marTop w:val="0"/>
              <w:marBottom w:val="0"/>
              <w:divBdr>
                <w:top w:val="none" w:sz="0" w:space="0" w:color="auto"/>
                <w:left w:val="none" w:sz="0" w:space="0" w:color="auto"/>
                <w:bottom w:val="none" w:sz="0" w:space="0" w:color="auto"/>
                <w:right w:val="none" w:sz="0" w:space="0" w:color="auto"/>
              </w:divBdr>
            </w:div>
          </w:divsChild>
        </w:div>
        <w:div w:id="2042389282">
          <w:marLeft w:val="0"/>
          <w:marRight w:val="0"/>
          <w:marTop w:val="0"/>
          <w:marBottom w:val="0"/>
          <w:divBdr>
            <w:top w:val="none" w:sz="0" w:space="0" w:color="auto"/>
            <w:left w:val="none" w:sz="0" w:space="0" w:color="auto"/>
            <w:bottom w:val="none" w:sz="0" w:space="0" w:color="auto"/>
            <w:right w:val="none" w:sz="0" w:space="0" w:color="auto"/>
          </w:divBdr>
          <w:divsChild>
            <w:div w:id="873423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0624940">
      <w:bodyDiv w:val="1"/>
      <w:marLeft w:val="0"/>
      <w:marRight w:val="0"/>
      <w:marTop w:val="0"/>
      <w:marBottom w:val="0"/>
      <w:divBdr>
        <w:top w:val="none" w:sz="0" w:space="0" w:color="auto"/>
        <w:left w:val="none" w:sz="0" w:space="0" w:color="auto"/>
        <w:bottom w:val="none" w:sz="0" w:space="0" w:color="auto"/>
        <w:right w:val="none" w:sz="0" w:space="0" w:color="auto"/>
      </w:divBdr>
    </w:div>
    <w:div w:id="2070416758">
      <w:bodyDiv w:val="1"/>
      <w:marLeft w:val="0"/>
      <w:marRight w:val="0"/>
      <w:marTop w:val="0"/>
      <w:marBottom w:val="0"/>
      <w:divBdr>
        <w:top w:val="none" w:sz="0" w:space="0" w:color="auto"/>
        <w:left w:val="none" w:sz="0" w:space="0" w:color="auto"/>
        <w:bottom w:val="none" w:sz="0" w:space="0" w:color="auto"/>
        <w:right w:val="none" w:sz="0" w:space="0" w:color="auto"/>
      </w:divBdr>
    </w:div>
    <w:div w:id="208255638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image" Target="media/image3.jp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image" Target="media/image6.jpg"/><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footer" Target="footer3.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5.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4.xml"/><Relationship Id="rId10" Type="http://schemas.openxmlformats.org/officeDocument/2006/relationships/footnotes" Target="footnotes.xml"/><Relationship Id="rId19"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7.png"/></Relationships>
</file>

<file path=word/_rels/footer4.xml.rels><?xml version="1.0" encoding="UTF-8" standalone="yes"?>
<Relationships xmlns="http://schemas.openxmlformats.org/package/2006/relationships"><Relationship Id="rId1" Type="http://schemas.openxmlformats.org/officeDocument/2006/relationships/image" Target="media/image8.emf"/></Relationships>
</file>

<file path=word/_rels/footer5.xml.rels><?xml version="1.0" encoding="UTF-8" standalone="yes"?>
<Relationships xmlns="http://schemas.openxmlformats.org/package/2006/relationships"><Relationship Id="rId1" Type="http://schemas.openxmlformats.org/officeDocument/2006/relationships/image" Target="media/image8.emf"/></Relationships>
</file>

<file path=word/_rels/header1.xml.rels><?xml version="1.0" encoding="UTF-8" standalone="yes"?>
<Relationships xmlns="http://schemas.openxmlformats.org/package/2006/relationships"><Relationship Id="rId1" Type="http://schemas.openxmlformats.org/officeDocument/2006/relationships/image" Target="media/image2.emf"/></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AFC2B61B-DB01-A149-81C5-7D2398A18D8A}">
  <we:reference id="wa200001011" version="1.2.0.0" store="en-GB" storeType="OMEX"/>
  <we:alternateReferences>
    <we:reference id="WA200001011" version="1.2.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etadata xmlns="http://www.objective.com/ecm/document/metadata/53D26341A57B383EE0540010E0463CCA" version="1.0.0">
  <systemFields>
    <field name="Objective-Id">
      <value order="0">A21972951</value>
    </field>
    <field name="Objective-Title">
      <value order="0">NCRA  - The Lines Between -1st draft consultation analysis report - SG comments</value>
    </field>
    <field name="Objective-Description">
      <value order="0"/>
    </field>
    <field name="Objective-CreationStamp">
      <value order="0">2018-08-27T14:26:44Z</value>
    </field>
    <field name="Objective-IsApproved">
      <value order="0">false</value>
    </field>
    <field name="Objective-IsPublished">
      <value order="0">true</value>
    </field>
    <field name="Objective-DatePublished">
      <value order="0">2018-08-27T16:01:32Z</value>
    </field>
    <field name="Objective-ModificationStamp">
      <value order="0">2018-08-27T16:01:32Z</value>
    </field>
    <field name="Objective-Owner">
      <value order="0">Meikle, Ann-Marie A (N310411)</value>
    </field>
    <field name="Objective-Path">
      <value order="0">Objective Global Folder:SG File Plan:People, communities and living:Rural communities:General:Committees and groups: Rural communities - general:Rural Economy and Communities: National Council of Rural Advisors: 2017-2022</value>
    </field>
    <field name="Objective-Parent">
      <value order="0">Rural Economy and Communities: National Council of Rural Advisors: 2017-2022</value>
    </field>
    <field name="Objective-State">
      <value order="0">Published</value>
    </field>
    <field name="Objective-VersionId">
      <value order="0">vA30997351</value>
    </field>
    <field name="Objective-Version">
      <value order="0">1.0</value>
    </field>
    <field name="Objective-VersionNumber">
      <value order="0">3</value>
    </field>
    <field name="Objective-VersionComment">
      <value order="0"/>
    </field>
    <field name="Objective-FileNumber">
      <value order="0">qA692960</value>
    </field>
    <field name="Objective-Classification">
      <value order="0">OFFICIAL</value>
    </field>
    <field name="Objective-Caveats">
      <value order="0">Caveat for access to SG Fileplan</value>
    </field>
  </systemFields>
  <catalogues>
    <catalogue name="Document Type Catalogue" type="type" ori="id:cA35">
      <field name="Objective-Connect Creator">
        <value order="0"/>
      </field>
      <field name="Objective-Date Received">
        <value order="0"/>
      </field>
      <field name="Objective-Date of Original">
        <value order="0"/>
      </field>
      <field name="Objective-SG Web Publication - Category">
        <value order="0"/>
      </field>
      <field name="Objective-SG Web Publication - Category 2 Classification">
        <value order="0"/>
      </field>
    </catalogue>
  </catalogues>
</metadata>
</file>

<file path=customXml/item3.xml><?xml version="1.0" encoding="utf-8"?>
<ct:contentTypeSchema xmlns:ct="http://schemas.microsoft.com/office/2006/metadata/contentType" xmlns:ma="http://schemas.microsoft.com/office/2006/metadata/properties/metaAttributes" ct:_="" ma:_="" ma:contentTypeName="Document" ma:contentTypeID="0x0101005EC403771C6BB044816509B2491951F6" ma:contentTypeVersion="16" ma:contentTypeDescription="Create a new document." ma:contentTypeScope="" ma:versionID="5ad238d1041308306ace011fecbec42b">
  <xsd:schema xmlns:xsd="http://www.w3.org/2001/XMLSchema" xmlns:xs="http://www.w3.org/2001/XMLSchema" xmlns:p="http://schemas.microsoft.com/office/2006/metadata/properties" xmlns:ns2="2540b81c-7825-4d24-a6e6-2f2b9a023401" xmlns:ns3="1ddb51be-c4cc-4efa-b6f0-e9ab57dc4173" targetNamespace="http://schemas.microsoft.com/office/2006/metadata/properties" ma:root="true" ma:fieldsID="a66893297f5b9a2a3390a9ae6225efe5" ns2:_="" ns3:_="">
    <xsd:import namespace="2540b81c-7825-4d24-a6e6-2f2b9a023401"/>
    <xsd:import namespace="1ddb51be-c4cc-4efa-b6f0-e9ab57dc4173"/>
    <xsd:element name="properties">
      <xsd:complexType>
        <xsd:sequence>
          <xsd:element name="documentManagement">
            <xsd:complexType>
              <xsd:all>
                <xsd:element ref="ns2:SharedWithUsers" minOccurs="0"/>
                <xsd:element ref="ns2:SharingHintHash"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40b81c-7825-4d24-a6e6-2f2b9a02340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ddb51be-c4cc-4efa-b6f0-e9ab57dc4173"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F19D872-3EB3-483D-BA23-40CEF8CC5D42}">
  <ds:schemaRefs>
    <ds:schemaRef ds:uri="http://schemas.microsoft.com/sharepoint/v3/contenttype/forms"/>
  </ds:schemaRefs>
</ds:datastoreItem>
</file>

<file path=customXml/itemProps2.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3.xml><?xml version="1.0" encoding="utf-8"?>
<ds:datastoreItem xmlns:ds="http://schemas.openxmlformats.org/officeDocument/2006/customXml" ds:itemID="{4E1FA9EB-80C2-47E3-920E-09B7308F19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40b81c-7825-4d24-a6e6-2f2b9a023401"/>
    <ds:schemaRef ds:uri="1ddb51be-c4cc-4efa-b6f0-e9ab57dc41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BC42683-6641-40E1-B356-6DCD697CF2E8}">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0991F9F7-06A6-42CE-95A6-5172616B3D5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22</Pages>
  <Words>6182</Words>
  <Characters>35242</Characters>
  <Application>Microsoft Office Word</Application>
  <DocSecurity>0</DocSecurity>
  <Lines>293</Lines>
  <Paragraphs>82</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41342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Ibrahim Heins</dc:creator>
  <cp:keywords/>
  <dc:description/>
  <cp:lastModifiedBy>Anna Docherty</cp:lastModifiedBy>
  <cp:revision>3</cp:revision>
  <cp:lastPrinted>2021-06-24T07:39:00Z</cp:lastPrinted>
  <dcterms:created xsi:type="dcterms:W3CDTF">2022-08-15T10:27:00Z</dcterms:created>
  <dcterms:modified xsi:type="dcterms:W3CDTF">2022-08-15T12:06:00Z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A21972951</vt:lpwstr>
  </property>
  <property fmtid="{D5CDD505-2E9C-101B-9397-08002B2CF9AE}" pid="4" name="Objective-Title">
    <vt:lpwstr>NCRA  - The Lines Between -1st draft consultation analysis report - SG comments</vt:lpwstr>
  </property>
  <property fmtid="{D5CDD505-2E9C-101B-9397-08002B2CF9AE}" pid="5" name="Objective-Description">
    <vt:lpwstr/>
  </property>
  <property fmtid="{D5CDD505-2E9C-101B-9397-08002B2CF9AE}" pid="6" name="Objective-CreationStamp">
    <vt:filetime>2018-08-27T10:00:00Z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2018-08-27T10:00:00Z</vt:filetime>
  </property>
  <property fmtid="{D5CDD505-2E9C-101B-9397-08002B2CF9AE}" pid="10" name="Objective-ModificationStamp">
    <vt:filetime>2018-08-27T10:00:00Z</vt:filetime>
  </property>
  <property fmtid="{D5CDD505-2E9C-101B-9397-08002B2CF9AE}" pid="11" name="Objective-Owner">
    <vt:lpwstr>Meikle, Ann-Marie A (N310411)</vt:lpwstr>
  </property>
  <property fmtid="{D5CDD505-2E9C-101B-9397-08002B2CF9AE}" pid="12" name="Objective-Path">
    <vt:lpwstr>Objective Global Folder:SG File Plan:People, communities and living:Rural communities:General:Committees and groups: Rural communities - general:Rural Economy and Communities: National Council of Rural Advisors: 2017-2022:</vt:lpwstr>
  </property>
  <property fmtid="{D5CDD505-2E9C-101B-9397-08002B2CF9AE}" pid="13" name="Objective-Parent">
    <vt:lpwstr>Rural Economy and Communities: National Council of Rural Advisors: 2017-2022</vt:lpwstr>
  </property>
  <property fmtid="{D5CDD505-2E9C-101B-9397-08002B2CF9AE}" pid="14" name="Objective-State">
    <vt:lpwstr>Published</vt:lpwstr>
  </property>
  <property fmtid="{D5CDD505-2E9C-101B-9397-08002B2CF9AE}" pid="15" name="Objective-VersionId">
    <vt:lpwstr>vA30997351</vt:lpwstr>
  </property>
  <property fmtid="{D5CDD505-2E9C-101B-9397-08002B2CF9AE}" pid="16" name="Objective-Version">
    <vt:lpwstr>1.0</vt:lpwstr>
  </property>
  <property fmtid="{D5CDD505-2E9C-101B-9397-08002B2CF9AE}" pid="17" name="Objective-VersionNumber">
    <vt:i4>3</vt:i4>
  </property>
  <property fmtid="{D5CDD505-2E9C-101B-9397-08002B2CF9AE}" pid="18" name="Objective-VersionComment">
    <vt:lpwstr>Leighton added comments.</vt:lpwstr>
  </property>
  <property fmtid="{D5CDD505-2E9C-101B-9397-08002B2CF9AE}" pid="19" name="Objective-FileNumber">
    <vt:lpwstr/>
  </property>
  <property fmtid="{D5CDD505-2E9C-101B-9397-08002B2CF9AE}" pid="20" name="Objective-Classification">
    <vt:lpwstr>[Inherited - OFFICIAL]</vt:lpwstr>
  </property>
  <property fmtid="{D5CDD505-2E9C-101B-9397-08002B2CF9AE}" pid="21" name="Objective-Caveats">
    <vt:lpwstr/>
  </property>
  <property fmtid="{D5CDD505-2E9C-101B-9397-08002B2CF9AE}" pid="22" name="Objective-Connect Creator">
    <vt:lpwstr/>
  </property>
  <property fmtid="{D5CDD505-2E9C-101B-9397-08002B2CF9AE}" pid="23" name="Objective-Date Received">
    <vt:lpwstr/>
  </property>
  <property fmtid="{D5CDD505-2E9C-101B-9397-08002B2CF9AE}" pid="24" name="Objective-Date of Original">
    <vt:lpwstr/>
  </property>
  <property fmtid="{D5CDD505-2E9C-101B-9397-08002B2CF9AE}" pid="25" name="Objective-SG Web Publication - Category">
    <vt:lpwstr/>
  </property>
  <property fmtid="{D5CDD505-2E9C-101B-9397-08002B2CF9AE}" pid="26" name="Objective-SG Web Publication - Category 2 Classification">
    <vt:lpwstr/>
  </property>
  <property fmtid="{D5CDD505-2E9C-101B-9397-08002B2CF9AE}" pid="27" name="Objective-Comment">
    <vt:lpwstr/>
  </property>
  <property fmtid="{D5CDD505-2E9C-101B-9397-08002B2CF9AE}" pid="28" name="Objective-Date of Original [system]">
    <vt:lpwstr/>
  </property>
  <property fmtid="{D5CDD505-2E9C-101B-9397-08002B2CF9AE}" pid="29" name="Objective-Date Received [system]">
    <vt:lpwstr/>
  </property>
  <property fmtid="{D5CDD505-2E9C-101B-9397-08002B2CF9AE}" pid="30" name="Objective-SG Web Publication - Category [system]">
    <vt:lpwstr/>
  </property>
  <property fmtid="{D5CDD505-2E9C-101B-9397-08002B2CF9AE}" pid="31" name="Objective-SG Web Publication - Category 2 Classification [system]">
    <vt:lpwstr/>
  </property>
  <property fmtid="{D5CDD505-2E9C-101B-9397-08002B2CF9AE}" pid="32" name="Objective-Connect Creator [system]">
    <vt:lpwstr/>
  </property>
  <property fmtid="{D5CDD505-2E9C-101B-9397-08002B2CF9AE}" pid="33" name="ContentTypeId">
    <vt:lpwstr>0x0101005EC403771C6BB044816509B2491951F6</vt:lpwstr>
  </property>
  <property fmtid="{D5CDD505-2E9C-101B-9397-08002B2CF9AE}" pid="34" name="grammarly_documentId">
    <vt:lpwstr>documentId_5442</vt:lpwstr>
  </property>
  <property fmtid="{D5CDD505-2E9C-101B-9397-08002B2CF9AE}" pid="35" name="grammarly_documentContext">
    <vt:lpwstr>{"goals":[],"domain":"general","emotions":[],"dialect":"british"}</vt:lpwstr>
  </property>
</Properties>
</file>